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9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0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1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2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3.xml" ContentType="application/vnd.openxmlformats-officedocument.theme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684" r:id="rId2"/>
    <p:sldMasterId id="2147484624" r:id="rId3"/>
    <p:sldMasterId id="2147484685" r:id="rId4"/>
    <p:sldMasterId id="2147484821" r:id="rId5"/>
    <p:sldMasterId id="2147485009" r:id="rId6"/>
    <p:sldMasterId id="2147485081" r:id="rId7"/>
    <p:sldMasterId id="2147485236" r:id="rId8"/>
    <p:sldMasterId id="2147485995" r:id="rId9"/>
    <p:sldMasterId id="2147486013" r:id="rId10"/>
    <p:sldMasterId id="2147486063" r:id="rId11"/>
    <p:sldMasterId id="2147486099" r:id="rId12"/>
    <p:sldMasterId id="2147486229" r:id="rId13"/>
    <p:sldMasterId id="2147486364" r:id="rId14"/>
  </p:sldMasterIdLst>
  <p:notesMasterIdLst>
    <p:notesMasterId r:id="rId91"/>
  </p:notesMasterIdLst>
  <p:sldIdLst>
    <p:sldId id="3166" r:id="rId15"/>
    <p:sldId id="3167" r:id="rId16"/>
    <p:sldId id="2609" r:id="rId17"/>
    <p:sldId id="3227" r:id="rId18"/>
    <p:sldId id="2959" r:id="rId19"/>
    <p:sldId id="3126" r:id="rId20"/>
    <p:sldId id="2961" r:id="rId21"/>
    <p:sldId id="3109" r:id="rId22"/>
    <p:sldId id="3228" r:id="rId23"/>
    <p:sldId id="3229" r:id="rId24"/>
    <p:sldId id="3215" r:id="rId25"/>
    <p:sldId id="2452" r:id="rId26"/>
    <p:sldId id="2453" r:id="rId27"/>
    <p:sldId id="2454" r:id="rId28"/>
    <p:sldId id="2455" r:id="rId29"/>
    <p:sldId id="2457" r:id="rId30"/>
    <p:sldId id="2459" r:id="rId31"/>
    <p:sldId id="3285" r:id="rId32"/>
    <p:sldId id="2511" r:id="rId33"/>
    <p:sldId id="2574" r:id="rId34"/>
    <p:sldId id="2512" r:id="rId35"/>
    <p:sldId id="2514" r:id="rId36"/>
    <p:sldId id="2515" r:id="rId37"/>
    <p:sldId id="2516" r:id="rId38"/>
    <p:sldId id="2517" r:id="rId39"/>
    <p:sldId id="2518" r:id="rId40"/>
    <p:sldId id="2519" r:id="rId41"/>
    <p:sldId id="2520" r:id="rId42"/>
    <p:sldId id="2521" r:id="rId43"/>
    <p:sldId id="2522" r:id="rId44"/>
    <p:sldId id="2523" r:id="rId45"/>
    <p:sldId id="2524" r:id="rId46"/>
    <p:sldId id="2525" r:id="rId47"/>
    <p:sldId id="2526" r:id="rId48"/>
    <p:sldId id="2527" r:id="rId49"/>
    <p:sldId id="2575" r:id="rId50"/>
    <p:sldId id="2576" r:id="rId51"/>
    <p:sldId id="2528" r:id="rId52"/>
    <p:sldId id="2529" r:id="rId53"/>
    <p:sldId id="2530" r:id="rId54"/>
    <p:sldId id="2531" r:id="rId55"/>
    <p:sldId id="2532" r:id="rId56"/>
    <p:sldId id="2723" r:id="rId57"/>
    <p:sldId id="2724" r:id="rId58"/>
    <p:sldId id="2535" r:id="rId59"/>
    <p:sldId id="2536" r:id="rId60"/>
    <p:sldId id="3117" r:id="rId61"/>
    <p:sldId id="2583" r:id="rId62"/>
    <p:sldId id="3118" r:id="rId63"/>
    <p:sldId id="2539" r:id="rId64"/>
    <p:sldId id="2727" r:id="rId65"/>
    <p:sldId id="2541" r:id="rId66"/>
    <p:sldId id="2542" r:id="rId67"/>
    <p:sldId id="3120" r:id="rId68"/>
    <p:sldId id="3121" r:id="rId69"/>
    <p:sldId id="3122" r:id="rId70"/>
    <p:sldId id="3124" r:id="rId71"/>
    <p:sldId id="3125" r:id="rId72"/>
    <p:sldId id="3245" r:id="rId73"/>
    <p:sldId id="2607" r:id="rId74"/>
    <p:sldId id="3269" r:id="rId75"/>
    <p:sldId id="3273" r:id="rId76"/>
    <p:sldId id="3280" r:id="rId77"/>
    <p:sldId id="3225" r:id="rId78"/>
    <p:sldId id="3243" r:id="rId79"/>
    <p:sldId id="3242" r:id="rId80"/>
    <p:sldId id="3241" r:id="rId81"/>
    <p:sldId id="3240" r:id="rId82"/>
    <p:sldId id="3239" r:id="rId83"/>
    <p:sldId id="3237" r:id="rId84"/>
    <p:sldId id="3236" r:id="rId85"/>
    <p:sldId id="3235" r:id="rId86"/>
    <p:sldId id="3234" r:id="rId87"/>
    <p:sldId id="3233" r:id="rId88"/>
    <p:sldId id="3231" r:id="rId89"/>
    <p:sldId id="3286" r:id="rId9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973" autoAdjust="0"/>
  </p:normalViewPr>
  <p:slideViewPr>
    <p:cSldViewPr snapToGrid="0">
      <p:cViewPr varScale="1">
        <p:scale>
          <a:sx n="75" d="100"/>
          <a:sy n="75" d="100"/>
        </p:scale>
        <p:origin x="97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2.xml"/><Relationship Id="rId21" Type="http://schemas.openxmlformats.org/officeDocument/2006/relationships/slide" Target="slides/slide7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63" Type="http://schemas.openxmlformats.org/officeDocument/2006/relationships/slide" Target="slides/slide49.xml"/><Relationship Id="rId68" Type="http://schemas.openxmlformats.org/officeDocument/2006/relationships/slide" Target="slides/slide54.xml"/><Relationship Id="rId84" Type="http://schemas.openxmlformats.org/officeDocument/2006/relationships/slide" Target="slides/slide70.xml"/><Relationship Id="rId89" Type="http://schemas.openxmlformats.org/officeDocument/2006/relationships/slide" Target="slides/slide75.xml"/><Relationship Id="rId16" Type="http://schemas.openxmlformats.org/officeDocument/2006/relationships/slide" Target="slides/slide2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53" Type="http://schemas.openxmlformats.org/officeDocument/2006/relationships/slide" Target="slides/slide39.xml"/><Relationship Id="rId58" Type="http://schemas.openxmlformats.org/officeDocument/2006/relationships/slide" Target="slides/slide44.xml"/><Relationship Id="rId74" Type="http://schemas.openxmlformats.org/officeDocument/2006/relationships/slide" Target="slides/slide60.xml"/><Relationship Id="rId79" Type="http://schemas.openxmlformats.org/officeDocument/2006/relationships/slide" Target="slides/slide65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76.xml"/><Relationship Id="rId95" Type="http://schemas.openxmlformats.org/officeDocument/2006/relationships/tableStyles" Target="tableStyles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64" Type="http://schemas.openxmlformats.org/officeDocument/2006/relationships/slide" Target="slides/slide50.xml"/><Relationship Id="rId69" Type="http://schemas.openxmlformats.org/officeDocument/2006/relationships/slide" Target="slides/slide55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72" Type="http://schemas.openxmlformats.org/officeDocument/2006/relationships/slide" Target="slides/slide58.xml"/><Relationship Id="rId80" Type="http://schemas.openxmlformats.org/officeDocument/2006/relationships/slide" Target="slides/slide66.xml"/><Relationship Id="rId85" Type="http://schemas.openxmlformats.org/officeDocument/2006/relationships/slide" Target="slides/slide71.xml"/><Relationship Id="rId9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slide" Target="slides/slide45.xml"/><Relationship Id="rId67" Type="http://schemas.openxmlformats.org/officeDocument/2006/relationships/slide" Target="slides/slide53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62" Type="http://schemas.openxmlformats.org/officeDocument/2006/relationships/slide" Target="slides/slide48.xml"/><Relationship Id="rId70" Type="http://schemas.openxmlformats.org/officeDocument/2006/relationships/slide" Target="slides/slide56.xml"/><Relationship Id="rId75" Type="http://schemas.openxmlformats.org/officeDocument/2006/relationships/slide" Target="slides/slide61.xml"/><Relationship Id="rId83" Type="http://schemas.openxmlformats.org/officeDocument/2006/relationships/slide" Target="slides/slide69.xml"/><Relationship Id="rId88" Type="http://schemas.openxmlformats.org/officeDocument/2006/relationships/slide" Target="slides/slide74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slide" Target="slides/slide43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slide" Target="slides/slide46.xml"/><Relationship Id="rId65" Type="http://schemas.openxmlformats.org/officeDocument/2006/relationships/slide" Target="slides/slide51.xml"/><Relationship Id="rId73" Type="http://schemas.openxmlformats.org/officeDocument/2006/relationships/slide" Target="slides/slide59.xml"/><Relationship Id="rId78" Type="http://schemas.openxmlformats.org/officeDocument/2006/relationships/slide" Target="slides/slide64.xml"/><Relationship Id="rId81" Type="http://schemas.openxmlformats.org/officeDocument/2006/relationships/slide" Target="slides/slide67.xml"/><Relationship Id="rId86" Type="http://schemas.openxmlformats.org/officeDocument/2006/relationships/slide" Target="slides/slide72.xml"/><Relationship Id="rId9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39" Type="http://schemas.openxmlformats.org/officeDocument/2006/relationships/slide" Target="slides/slide25.xml"/><Relationship Id="rId34" Type="http://schemas.openxmlformats.org/officeDocument/2006/relationships/slide" Target="slides/slide20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76" Type="http://schemas.openxmlformats.org/officeDocument/2006/relationships/slide" Target="slides/slide62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7.xml"/><Relationship Id="rId9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5.xml"/><Relationship Id="rId24" Type="http://schemas.openxmlformats.org/officeDocument/2006/relationships/slide" Target="slides/slide10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66" Type="http://schemas.openxmlformats.org/officeDocument/2006/relationships/slide" Target="slides/slide52.xml"/><Relationship Id="rId87" Type="http://schemas.openxmlformats.org/officeDocument/2006/relationships/slide" Target="slides/slide73.xml"/><Relationship Id="rId61" Type="http://schemas.openxmlformats.org/officeDocument/2006/relationships/slide" Target="slides/slide47.xml"/><Relationship Id="rId82" Type="http://schemas.openxmlformats.org/officeDocument/2006/relationships/slide" Target="slides/slide68.xml"/><Relationship Id="rId19" Type="http://schemas.openxmlformats.org/officeDocument/2006/relationships/slide" Target="slides/slide5.xml"/><Relationship Id="rId14" Type="http://schemas.openxmlformats.org/officeDocument/2006/relationships/slideMaster" Target="slideMasters/slideMaster14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56" Type="http://schemas.openxmlformats.org/officeDocument/2006/relationships/slide" Target="slides/slide42.xml"/><Relationship Id="rId77" Type="http://schemas.openxmlformats.org/officeDocument/2006/relationships/slide" Target="slides/slide6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267BF-CF9E-4F67-9C5F-7438A8DE096A}" type="datetimeFigureOut">
              <a:rPr lang="zh-TW" altLang="en-US" smtClean="0"/>
              <a:t>2025/1/3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ECD7E6-725D-4764-9668-155484C589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6988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25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有關內簽，需要請鈞長圈選名單，請務必以紙本簽核，簽案可以在公文系統繕打，再列印出來會簽，俾利鈞長圈選簽核，完畢後再送文書組歸檔結案，日後亦可方便查詢。</a:t>
            </a:r>
          </a:p>
          <a:p>
            <a:endParaRPr lang="zh-TW" altLang="en-US" dirty="0"/>
          </a:p>
        </p:txBody>
      </p:sp>
      <p:sp>
        <p:nvSpPr>
          <p:cNvPr id="1925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733EDED1-43A5-4ABD-AFC0-4BDF3D7051CC}" type="slidenum">
              <a:rPr kumimoji="0" lang="zh-TW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</a:t>
            </a:fld>
            <a:endParaRPr kumimoji="0" lang="zh-TW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58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CD7E6-725D-4764-9668-155484C5899E}" type="slidenum">
              <a:rPr lang="zh-TW" altLang="en-US" smtClean="0">
                <a:solidFill>
                  <a:prstClr val="black"/>
                </a:solidFill>
              </a:rPr>
              <a:pPr/>
              <a:t>44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9990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D235863E-BA07-4A2C-A60D-D51975E14352}" type="slidenum">
              <a:rPr kumimoji="0" lang="zh-TW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48</a:t>
            </a:fld>
            <a:endParaRPr kumimoji="0" lang="zh-TW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6607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CD7E6-725D-4764-9668-155484C5899E}" type="slidenum">
              <a:rPr lang="zh-TW" altLang="en-US" smtClean="0"/>
              <a:t>53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80075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CD7E6-725D-4764-9668-155484C5899E}" type="slidenum">
              <a:rPr lang="zh-TW" altLang="en-US" smtClean="0">
                <a:solidFill>
                  <a:prstClr val="black"/>
                </a:solidFill>
              </a:rPr>
              <a:pPr/>
              <a:t>54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4469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CD7E6-725D-4764-9668-155484C5899E}" type="slidenum">
              <a:rPr lang="zh-TW" altLang="en-US" smtClean="0">
                <a:solidFill>
                  <a:prstClr val="black"/>
                </a:solidFill>
              </a:rPr>
              <a:pPr/>
              <a:t>55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8014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CD7E6-725D-4764-9668-155484C5899E}" type="slidenum">
              <a:rPr lang="zh-TW" altLang="en-US" smtClean="0">
                <a:solidFill>
                  <a:prstClr val="black"/>
                </a:solidFill>
              </a:rPr>
              <a:pPr/>
              <a:t>56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7533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CD7E6-725D-4764-9668-155484C5899E}" type="slidenum">
              <a:rPr lang="zh-TW" altLang="en-US" smtClean="0">
                <a:solidFill>
                  <a:prstClr val="black"/>
                </a:solidFill>
              </a:rPr>
              <a:pPr/>
              <a:t>57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288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CD7E6-725D-4764-9668-155484C5899E}" type="slidenum">
              <a:rPr lang="zh-TW" altLang="en-US" smtClean="0">
                <a:solidFill>
                  <a:prstClr val="black"/>
                </a:solidFill>
              </a:rPr>
              <a:pPr/>
              <a:t>58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1518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00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000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801AF085-DE52-4D98-B255-166BC4D3F89E}" type="slidenum">
              <a:rPr kumimoji="0" lang="zh-TW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61</a:t>
            </a:fld>
            <a:endParaRPr kumimoji="0" lang="zh-TW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470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00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000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801AF085-DE52-4D98-B255-166BC4D3F89E}" type="slidenum">
              <a:rPr kumimoji="0" lang="zh-TW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62</a:t>
            </a:fld>
            <a:endParaRPr kumimoji="0" lang="zh-TW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912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CD7E6-725D-4764-9668-155484C5899E}" type="slidenum">
              <a:rPr lang="zh-TW" altLang="en-US" smtClean="0">
                <a:solidFill>
                  <a:prstClr val="black"/>
                </a:solidFill>
              </a:rPr>
              <a:pPr/>
              <a:t>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8315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00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000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801AF085-DE52-4D98-B255-166BC4D3F89E}" type="slidenum">
              <a:rPr kumimoji="0" lang="zh-TW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63</a:t>
            </a:fld>
            <a:endParaRPr kumimoji="0" lang="zh-TW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4794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00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/>
          </a:p>
        </p:txBody>
      </p:sp>
      <p:sp>
        <p:nvSpPr>
          <p:cNvPr id="6000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801AF085-DE52-4D98-B255-166BC4D3F89E}" type="slidenum">
              <a:rPr kumimoji="0" lang="zh-TW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64</a:t>
            </a:fld>
            <a:endParaRPr kumimoji="0" lang="zh-TW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6639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00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/>
          </a:p>
        </p:txBody>
      </p:sp>
      <p:sp>
        <p:nvSpPr>
          <p:cNvPr id="6000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801AF085-DE52-4D98-B255-166BC4D3F89E}" type="slidenum">
              <a:rPr kumimoji="0" lang="zh-TW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65</a:t>
            </a:fld>
            <a:endParaRPr kumimoji="0" lang="zh-TW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3451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00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/>
          </a:p>
        </p:txBody>
      </p:sp>
      <p:sp>
        <p:nvSpPr>
          <p:cNvPr id="6000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801AF085-DE52-4D98-B255-166BC4D3F89E}" type="slidenum">
              <a:rPr kumimoji="0" lang="zh-TW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66</a:t>
            </a:fld>
            <a:endParaRPr kumimoji="0" lang="zh-TW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3582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00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000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801AF085-DE52-4D98-B255-166BC4D3F89E}" type="slidenum">
              <a:rPr kumimoji="0" lang="zh-TW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67</a:t>
            </a:fld>
            <a:endParaRPr kumimoji="0" lang="zh-TW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9850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00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000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801AF085-DE52-4D98-B255-166BC4D3F89E}" type="slidenum">
              <a:rPr kumimoji="0" lang="zh-TW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68</a:t>
            </a:fld>
            <a:endParaRPr kumimoji="0" lang="zh-TW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8621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00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000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801AF085-DE52-4D98-B255-166BC4D3F89E}" type="slidenum">
              <a:rPr kumimoji="0" lang="zh-TW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69</a:t>
            </a:fld>
            <a:endParaRPr kumimoji="0" lang="zh-TW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2593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00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000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801AF085-DE52-4D98-B255-166BC4D3F89E}" type="slidenum">
              <a:rPr kumimoji="0" lang="zh-TW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70</a:t>
            </a:fld>
            <a:endParaRPr kumimoji="0" lang="zh-TW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4514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00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000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801AF085-DE52-4D98-B255-166BC4D3F89E}" type="slidenum">
              <a:rPr kumimoji="0" lang="zh-TW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71</a:t>
            </a:fld>
            <a:endParaRPr kumimoji="0" lang="zh-TW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2083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00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000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801AF085-DE52-4D98-B255-166BC4D3F89E}" type="slidenum">
              <a:rPr kumimoji="0" lang="zh-TW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72</a:t>
            </a:fld>
            <a:endParaRPr kumimoji="0" lang="zh-TW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497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54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454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BC3202A4-AF65-4081-9C25-2907C775EF90}" type="slidenum">
              <a:rPr kumimoji="0" lang="zh-TW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6</a:t>
            </a:fld>
            <a:endParaRPr kumimoji="0" lang="zh-TW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2132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00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000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801AF085-DE52-4D98-B255-166BC4D3F89E}" type="slidenum">
              <a:rPr kumimoji="0" lang="zh-TW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73</a:t>
            </a:fld>
            <a:endParaRPr kumimoji="0" lang="zh-TW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2094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00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000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801AF085-DE52-4D98-B255-166BC4D3F89E}" type="slidenum">
              <a:rPr kumimoji="0" lang="zh-TW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74</a:t>
            </a:fld>
            <a:endParaRPr kumimoji="0" lang="zh-TW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6716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00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/>
          </a:p>
        </p:txBody>
      </p:sp>
      <p:sp>
        <p:nvSpPr>
          <p:cNvPr id="6000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801AF085-DE52-4D98-B255-166BC4D3F89E}" type="slidenum">
              <a:rPr kumimoji="0" lang="zh-TW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75</a:t>
            </a:fld>
            <a:endParaRPr kumimoji="0" lang="zh-TW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588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28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9290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C1C5356B-C29F-48D2-8620-99094B09C51B}" type="slidenum">
              <a:rPr kumimoji="0" lang="zh-TW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9</a:t>
            </a:fld>
            <a:endParaRPr kumimoji="0" lang="zh-TW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73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00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000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801AF085-DE52-4D98-B255-166BC4D3F89E}" type="slidenum">
              <a:rPr kumimoji="0" lang="zh-TW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11</a:t>
            </a:fld>
            <a:endParaRPr kumimoji="0" lang="zh-TW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223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DFBF7-4E33-44E7-92DC-E717958D68E4}" type="slidenum">
              <a:rPr lang="zh-TW" altLang="en-US" smtClean="0">
                <a:solidFill>
                  <a:prstClr val="black"/>
                </a:solidFill>
              </a:rPr>
              <a:pPr/>
              <a:t>17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64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CD7E6-725D-4764-9668-155484C5899E}" type="slidenum">
              <a:rPr lang="zh-TW" altLang="en-US" smtClean="0">
                <a:solidFill>
                  <a:prstClr val="black"/>
                </a:solidFill>
              </a:rPr>
              <a:pPr/>
              <a:t>20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160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CD7E6-725D-4764-9668-155484C5899E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4338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CD7E6-725D-4764-9668-155484C5899E}" type="slidenum">
              <a:rPr lang="zh-TW" altLang="en-US" smtClean="0">
                <a:solidFill>
                  <a:prstClr val="black"/>
                </a:solidFill>
              </a:rPr>
              <a:pPr/>
              <a:t>38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48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3" y="2130427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3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E9D3056-468B-4E4E-8A92-B59E2949BB6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54530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582B1A3-F7BF-4CC5-80D3-296890482C5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762854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3487C8-C2F8-4BE1-AED7-59148ED54B96}" type="slidenum">
              <a:rPr kumimoji="1" lang="en-US" altLang="zh-TW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310076"/>
      </p:ext>
    </p:extLst>
  </p:cSld>
  <p:clrMapOvr>
    <a:masterClrMapping/>
  </p:clrMapOvr>
  <p:hf sldNum="0" hdr="0" ftr="0" dt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709CA-A8F6-46B1-921A-B3146E79C523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40840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876C4-0671-4F1C-A4D6-383A3B44C813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76806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3FE7F5-3AE9-4C2E-989A-AE73B459B12B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07841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C95B6-3122-4D37-9010-ECB2A653C792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82484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C04268-F806-4B2A-A46A-7C9DD759AEE7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67973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C5D88C-3FC1-49A8-8160-4B87FED2EE29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42128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3487C8-C2F8-4BE1-AED7-59148ED54B96}" type="slidenum">
              <a:rPr kumimoji="1" lang="en-US" altLang="zh-TW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043324"/>
      </p:ext>
    </p:extLst>
  </p:cSld>
  <p:clrMapOvr>
    <a:masterClrMapping/>
  </p:clrMapOvr>
  <p:hf sldNum="0" hdr="0" ftr="0" dt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3487C8-C2F8-4BE1-AED7-59148ED54B96}" type="slidenum">
              <a:rPr kumimoji="1" lang="en-US" altLang="zh-TW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319409"/>
      </p:ext>
    </p:extLst>
  </p:cSld>
  <p:clrMapOvr>
    <a:masterClrMapping/>
  </p:clrMapOvr>
  <p:hf sldNum="0" hdr="0" ftr="0" dt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3487C8-C2F8-4BE1-AED7-59148ED54B96}" type="slidenum">
              <a:rPr kumimoji="1" lang="en-US" altLang="zh-TW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67340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4" y="274647"/>
            <a:ext cx="8026399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FFD6D37-0666-4DED-AA30-721CAED088B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1972851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3487C8-C2F8-4BE1-AED7-59148ED54B96}" type="slidenum">
              <a:rPr kumimoji="1" lang="en-US" altLang="zh-TW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369632"/>
      </p:ext>
    </p:extLst>
  </p:cSld>
  <p:clrMapOvr>
    <a:masterClrMapping/>
  </p:clrMapOvr>
  <p:hf sldNum="0" hdr="0" ftr="0" dt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3487C8-C2F8-4BE1-AED7-59148ED54B96}" type="slidenum">
              <a:rPr kumimoji="1" lang="en-US" altLang="zh-TW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157426"/>
      </p:ext>
    </p:extLst>
  </p:cSld>
  <p:clrMapOvr>
    <a:masterClrMapping/>
  </p:clrMapOvr>
  <p:hf sldNum="0" hdr="0" ftr="0" dt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3487C8-C2F8-4BE1-AED7-59148ED54B96}" type="slidenum">
              <a:rPr kumimoji="1" lang="en-US" altLang="zh-TW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21483"/>
      </p:ext>
    </p:extLst>
  </p:cSld>
  <p:clrMapOvr>
    <a:masterClrMapping/>
  </p:clrMapOvr>
  <p:hf sldNum="0" hdr="0" ftr="0" dt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CF4ABE-183B-4087-A6C8-B314699B9D4C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66869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28EB19-87AC-46DF-90F5-E0AFBCE49230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15813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AADAD08-5A23-4C11-8F9E-9320ADC5987E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5779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4A66A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4A66A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6C827-874C-4F73-93DE-64176A10E768}" type="slidenum">
              <a:rPr lang="en-US" altLang="zh-TW" smtClean="0">
                <a:solidFill>
                  <a:srgbClr val="4A66AC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4A66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46783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4A66A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4A66A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3487C8-C2F8-4BE1-AED7-59148ED54B96}" type="slidenum">
              <a:rPr kumimoji="1" lang="en-US" altLang="zh-TW" smtClean="0">
                <a:solidFill>
                  <a:srgbClr val="4A66A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>
              <a:solidFill>
                <a:srgbClr val="4A66AC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870899"/>
      </p:ext>
    </p:extLst>
  </p:cSld>
  <p:clrMapOvr>
    <a:masterClrMapping/>
  </p:clrMapOvr>
  <p:hf sldNum="0" hdr="0" ftr="0" dt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4A66A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4A66A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709CA-A8F6-46B1-921A-B3146E79C523}" type="slidenum">
              <a:rPr lang="en-US" altLang="zh-TW" smtClean="0">
                <a:solidFill>
                  <a:srgbClr val="4A66AC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4A66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48211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4A66A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4A66A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876C4-0671-4F1C-A4D6-383A3B44C813}" type="slidenum">
              <a:rPr lang="en-US" altLang="zh-TW" smtClean="0">
                <a:solidFill>
                  <a:srgbClr val="4A66AC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4A66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434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3" y="2130427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3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B4575E5-0C2B-42E5-A700-351EB175E6E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4777783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4A66A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4A66A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3FE7F5-3AE9-4C2E-989A-AE73B459B12B}" type="slidenum">
              <a:rPr lang="en-US" altLang="zh-TW" smtClean="0">
                <a:solidFill>
                  <a:srgbClr val="4A66AC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4A66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63066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4A66A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4A66A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C95B6-3122-4D37-9010-ECB2A653C792}" type="slidenum">
              <a:rPr lang="en-US" altLang="zh-TW" smtClean="0">
                <a:solidFill>
                  <a:srgbClr val="4A66AC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4A66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64015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4A66A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4A66A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C04268-F806-4B2A-A46A-7C9DD759AEE7}" type="slidenum">
              <a:rPr lang="en-US" altLang="zh-TW" smtClean="0">
                <a:solidFill>
                  <a:srgbClr val="4A66AC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4A66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25435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4A66A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4A66A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C5D88C-3FC1-49A8-8160-4B87FED2EE29}" type="slidenum">
              <a:rPr lang="en-US" altLang="zh-TW" smtClean="0">
                <a:solidFill>
                  <a:srgbClr val="4A66AC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4A66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22774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4A66A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4A66A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CF4ABE-183B-4087-A6C8-B314699B9D4C}" type="slidenum">
              <a:rPr lang="en-US" altLang="zh-TW" smtClean="0">
                <a:solidFill>
                  <a:srgbClr val="4A66AC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4A66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44687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4A66A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4A66A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28EB19-87AC-46DF-90F5-E0AFBCE49230}" type="slidenum">
              <a:rPr lang="en-US" altLang="zh-TW" smtClean="0">
                <a:solidFill>
                  <a:srgbClr val="4A66AC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4A66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43002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F29CB50-EB41-4829-94E5-83BEDB04330A}" type="datetimeFigureOut">
              <a:rPr lang="zh-TW" altLang="en-US" smtClean="0">
                <a:solidFill>
                  <a:prstClr val="black"/>
                </a:solidFill>
              </a:rPr>
              <a:pPr/>
              <a:t>2025/1/3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78CB694-7AEF-430A-AF50-1FE5C4157A3F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112630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CB50-EB41-4829-94E5-83BEDB04330A}" type="datetimeFigureOut">
              <a:rPr lang="zh-TW" altLang="en-US" smtClean="0">
                <a:solidFill>
                  <a:prstClr val="black"/>
                </a:solidFill>
              </a:rPr>
              <a:pPr/>
              <a:t>2025/1/3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B694-7AEF-430A-AF50-1FE5C4157A3F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39058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CB50-EB41-4829-94E5-83BEDB04330A}" type="datetimeFigureOut">
              <a:rPr lang="zh-TW" altLang="en-US" smtClean="0">
                <a:solidFill>
                  <a:prstClr val="black"/>
                </a:solidFill>
              </a:rPr>
              <a:pPr/>
              <a:t>2025/1/3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B694-7AEF-430A-AF50-1FE5C4157A3F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500134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CB50-EB41-4829-94E5-83BEDB04330A}" type="datetimeFigureOut">
              <a:rPr lang="zh-TW" altLang="en-US" smtClean="0">
                <a:solidFill>
                  <a:prstClr val="black"/>
                </a:solidFill>
              </a:rPr>
              <a:pPr/>
              <a:t>2025/1/3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B694-7AEF-430A-AF50-1FE5C4157A3F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303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5EBCE28-23A8-400D-B501-946254D2F91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3156840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CB50-EB41-4829-94E5-83BEDB04330A}" type="datetimeFigureOut">
              <a:rPr lang="zh-TW" altLang="en-US" smtClean="0">
                <a:solidFill>
                  <a:prstClr val="black"/>
                </a:solidFill>
              </a:rPr>
              <a:pPr/>
              <a:t>2025/1/3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B694-7AEF-430A-AF50-1FE5C4157A3F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78862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CB50-EB41-4829-94E5-83BEDB04330A}" type="datetimeFigureOut">
              <a:rPr lang="zh-TW" altLang="en-US" smtClean="0">
                <a:solidFill>
                  <a:prstClr val="black"/>
                </a:solidFill>
              </a:rPr>
              <a:pPr/>
              <a:t>2025/1/3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B694-7AEF-430A-AF50-1FE5C4157A3F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17724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CB50-EB41-4829-94E5-83BEDB04330A}" type="datetimeFigureOut">
              <a:rPr lang="zh-TW" altLang="en-US" smtClean="0">
                <a:solidFill>
                  <a:prstClr val="black"/>
                </a:solidFill>
              </a:rPr>
              <a:pPr/>
              <a:t>2025/1/3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B694-7AEF-430A-AF50-1FE5C4157A3F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89185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CB50-EB41-4829-94E5-83BEDB04330A}" type="datetimeFigureOut">
              <a:rPr lang="zh-TW" altLang="en-US" smtClean="0">
                <a:solidFill>
                  <a:prstClr val="black"/>
                </a:solidFill>
              </a:rPr>
              <a:pPr/>
              <a:t>2025/1/3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B694-7AEF-430A-AF50-1FE5C4157A3F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56109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CB50-EB41-4829-94E5-83BEDB04330A}" type="datetimeFigureOut">
              <a:rPr lang="zh-TW" altLang="en-US" smtClean="0">
                <a:solidFill>
                  <a:prstClr val="black"/>
                </a:solidFill>
              </a:rPr>
              <a:pPr/>
              <a:t>2025/1/3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B694-7AEF-430A-AF50-1FE5C4157A3F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94490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CB50-EB41-4829-94E5-83BEDB04330A}" type="datetimeFigureOut">
              <a:rPr lang="zh-TW" altLang="en-US" smtClean="0">
                <a:solidFill>
                  <a:prstClr val="black"/>
                </a:solidFill>
              </a:rPr>
              <a:pPr/>
              <a:t>2025/1/3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B694-7AEF-430A-AF50-1FE5C4157A3F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33342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CB50-EB41-4829-94E5-83BEDB04330A}" type="datetimeFigureOut">
              <a:rPr lang="zh-TW" altLang="en-US" smtClean="0">
                <a:solidFill>
                  <a:prstClr val="black"/>
                </a:solidFill>
              </a:rPr>
              <a:pPr/>
              <a:t>2025/1/3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B694-7AEF-430A-AF50-1FE5C4157A3F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58186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CB50-EB41-4829-94E5-83BEDB04330A}" type="datetimeFigureOut">
              <a:rPr lang="zh-TW" altLang="en-US" smtClean="0">
                <a:solidFill>
                  <a:prstClr val="black"/>
                </a:solidFill>
              </a:rPr>
              <a:pPr/>
              <a:t>2025/1/3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B694-7AEF-430A-AF50-1FE5C4157A3F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966461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CB50-EB41-4829-94E5-83BEDB04330A}" type="datetimeFigureOut">
              <a:rPr lang="zh-TW" altLang="en-US" smtClean="0">
                <a:solidFill>
                  <a:prstClr val="black"/>
                </a:solidFill>
              </a:rPr>
              <a:pPr/>
              <a:t>2025/1/3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B694-7AEF-430A-AF50-1FE5C4157A3F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80597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CB50-EB41-4829-94E5-83BEDB04330A}" type="datetimeFigureOut">
              <a:rPr lang="zh-TW" altLang="en-US" smtClean="0">
                <a:solidFill>
                  <a:prstClr val="black"/>
                </a:solidFill>
              </a:rPr>
              <a:pPr/>
              <a:t>2025/1/3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B694-7AEF-430A-AF50-1FE5C4157A3F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392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9" y="4406902"/>
            <a:ext cx="10363200" cy="1362075"/>
          </a:xfrm>
        </p:spPr>
        <p:txBody>
          <a:bodyPr anchor="t"/>
          <a:lstStyle>
            <a:lvl1pPr algn="l">
              <a:defRPr sz="4001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9" y="2906719"/>
            <a:ext cx="10363200" cy="1500187"/>
          </a:xfrm>
        </p:spPr>
        <p:txBody>
          <a:bodyPr anchor="b"/>
          <a:lstStyle>
            <a:lvl1pPr marL="0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1pPr>
            <a:lvl2pPr marL="457190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3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7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75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5948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138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328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518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1FFEDDC-3384-4D56-8977-A741F027E12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7007804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CB50-EB41-4829-94E5-83BEDB04330A}" type="datetimeFigureOut">
              <a:rPr lang="zh-TW" altLang="en-US" smtClean="0">
                <a:solidFill>
                  <a:prstClr val="black"/>
                </a:solidFill>
              </a:rPr>
              <a:pPr/>
              <a:t>2025/1/3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B694-7AEF-430A-AF50-1FE5C4157A3F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94750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CB50-EB41-4829-94E5-83BEDB04330A}" type="datetimeFigureOut">
              <a:rPr lang="zh-TW" altLang="en-US" smtClean="0">
                <a:solidFill>
                  <a:prstClr val="black"/>
                </a:solidFill>
              </a:rPr>
              <a:pPr/>
              <a:t>2025/1/3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B694-7AEF-430A-AF50-1FE5C4157A3F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90499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CB50-EB41-4829-94E5-83BEDB04330A}" type="datetimeFigureOut">
              <a:rPr lang="zh-TW" altLang="en-US" smtClean="0">
                <a:solidFill>
                  <a:prstClr val="black"/>
                </a:solidFill>
              </a:rPr>
              <a:pPr/>
              <a:t>2025/1/3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B694-7AEF-430A-AF50-1FE5C4157A3F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513138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ADAD08-5A23-4C11-8F9E-9320ADC5987E}" type="slidenum">
              <a:rPr lang="en-US" altLang="zh-TW" smtClean="0">
                <a:solidFill>
                  <a:srgbClr val="5FCBE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34461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6C827-874C-4F73-93DE-64176A10E768}" type="slidenum">
              <a:rPr lang="en-US" altLang="zh-TW" smtClean="0">
                <a:solidFill>
                  <a:srgbClr val="5FCBE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73487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3487C8-C2F8-4BE1-AED7-59148ED54B96}" type="slidenum">
              <a:rPr kumimoji="1" lang="en-US" altLang="zh-TW" smtClean="0">
                <a:solidFill>
                  <a:srgbClr val="5FCBE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821969"/>
      </p:ext>
    </p:extLst>
  </p:cSld>
  <p:clrMapOvr>
    <a:masterClrMapping/>
  </p:clrMapOvr>
  <p:hf sldNum="0" hdr="0" ftr="0" dt="0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709CA-A8F6-46B1-921A-B3146E79C523}" type="slidenum">
              <a:rPr lang="en-US" altLang="zh-TW" smtClean="0">
                <a:solidFill>
                  <a:srgbClr val="5FCBE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03911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876C4-0671-4F1C-A4D6-383A3B44C813}" type="slidenum">
              <a:rPr lang="en-US" altLang="zh-TW" smtClean="0">
                <a:solidFill>
                  <a:srgbClr val="5FCBE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00420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3FE7F5-3AE9-4C2E-989A-AE73B459B12B}" type="slidenum">
              <a:rPr lang="en-US" altLang="zh-TW" smtClean="0">
                <a:solidFill>
                  <a:srgbClr val="5FCBE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65860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C95B6-3122-4D37-9010-ECB2A653C792}" type="slidenum">
              <a:rPr lang="en-US" altLang="zh-TW" smtClean="0">
                <a:solidFill>
                  <a:srgbClr val="5FCBE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429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1" y="1600201"/>
            <a:ext cx="5384800" cy="4525963"/>
          </a:xfrm>
        </p:spPr>
        <p:txBody>
          <a:bodyPr/>
          <a:lstStyle>
            <a:lvl1pPr>
              <a:defRPr sz="2801"/>
            </a:lvl1pPr>
            <a:lvl2pPr>
              <a:defRPr sz="2401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1"/>
            </a:lvl1pPr>
            <a:lvl2pPr>
              <a:defRPr sz="2401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C18DA5C-20D7-412C-B347-F1FECA8E401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3827713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C04268-F806-4B2A-A46A-7C9DD759AEE7}" type="slidenum">
              <a:rPr lang="en-US" altLang="zh-TW" smtClean="0">
                <a:solidFill>
                  <a:srgbClr val="5FCBE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78555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C5D88C-3FC1-49A8-8160-4B87FED2EE29}" type="slidenum">
              <a:rPr lang="en-US" altLang="zh-TW" smtClean="0">
                <a:solidFill>
                  <a:srgbClr val="5FCBE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5FCBE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77551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3487C8-C2F8-4BE1-AED7-59148ED54B96}" type="slidenum">
              <a:rPr kumimoji="1" lang="en-US" altLang="zh-TW" smtClean="0">
                <a:solidFill>
                  <a:srgbClr val="5FCBE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734848"/>
      </p:ext>
    </p:extLst>
  </p:cSld>
  <p:clrMapOvr>
    <a:masterClrMapping/>
  </p:clrMapOvr>
  <p:hf sldNum="0" hdr="0" ftr="0" dt="0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3487C8-C2F8-4BE1-AED7-59148ED54B96}" type="slidenum">
              <a:rPr kumimoji="1" lang="en-US" altLang="zh-TW" smtClean="0">
                <a:solidFill>
                  <a:srgbClr val="5FCBE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>
              <a:solidFill>
                <a:srgbClr val="5FCBE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6593809"/>
      </p:ext>
    </p:extLst>
  </p:cSld>
  <p:clrMapOvr>
    <a:masterClrMapping/>
  </p:clrMapOvr>
  <p:hf sldNum="0" hdr="0" ftr="0" dt="0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3487C8-C2F8-4BE1-AED7-59148ED54B96}" type="slidenum">
              <a:rPr kumimoji="1" lang="en-US" altLang="zh-TW" smtClean="0">
                <a:solidFill>
                  <a:srgbClr val="5FCBE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621179"/>
      </p:ext>
    </p:extLst>
  </p:cSld>
  <p:clrMapOvr>
    <a:masterClrMapping/>
  </p:clrMapOvr>
  <p:hf sldNum="0" hdr="0" ftr="0" dt="0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3487C8-C2F8-4BE1-AED7-59148ED54B96}" type="slidenum">
              <a:rPr kumimoji="1" lang="en-US" altLang="zh-TW" smtClean="0">
                <a:solidFill>
                  <a:srgbClr val="5FCBE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>
              <a:solidFill>
                <a:srgbClr val="5FCBE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1124733"/>
      </p:ext>
    </p:extLst>
  </p:cSld>
  <p:clrMapOvr>
    <a:masterClrMapping/>
  </p:clrMapOvr>
  <p:hf sldNum="0" hdr="0" ftr="0" dt="0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3487C8-C2F8-4BE1-AED7-59148ED54B96}" type="slidenum">
              <a:rPr kumimoji="1" lang="en-US" altLang="zh-TW" smtClean="0">
                <a:solidFill>
                  <a:srgbClr val="5FCBE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887988"/>
      </p:ext>
    </p:extLst>
  </p:cSld>
  <p:clrMapOvr>
    <a:masterClrMapping/>
  </p:clrMapOvr>
  <p:hf sldNum="0" hdr="0" ftr="0" dt="0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CF4ABE-183B-4087-A6C8-B314699B9D4C}" type="slidenum">
              <a:rPr lang="en-US" altLang="zh-TW" smtClean="0">
                <a:solidFill>
                  <a:srgbClr val="5FCBE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14272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28EB19-87AC-46DF-90F5-E0AFBCE49230}" type="slidenum">
              <a:rPr lang="en-US" altLang="zh-TW" smtClean="0">
                <a:solidFill>
                  <a:srgbClr val="5FCBE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94619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5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0" indent="0" algn="ctr">
              <a:buNone/>
              <a:defRPr sz="2000"/>
            </a:lvl2pPr>
            <a:lvl3pPr marL="914298" indent="0" algn="ctr">
              <a:buNone/>
              <a:defRPr sz="1799"/>
            </a:lvl3pPr>
            <a:lvl4pPr marL="1371448" indent="0" algn="ctr">
              <a:buNone/>
              <a:defRPr sz="1600"/>
            </a:lvl4pPr>
            <a:lvl5pPr marL="1828596" indent="0" algn="ctr">
              <a:buNone/>
              <a:defRPr sz="1600"/>
            </a:lvl5pPr>
            <a:lvl6pPr marL="2285745" indent="0" algn="ctr">
              <a:buNone/>
              <a:defRPr sz="1600"/>
            </a:lvl6pPr>
            <a:lvl7pPr marL="2742894" indent="0" algn="ctr">
              <a:buNone/>
              <a:defRPr sz="1600"/>
            </a:lvl7pPr>
            <a:lvl8pPr marL="3200043" indent="0" algn="ctr">
              <a:buNone/>
              <a:defRPr sz="1600"/>
            </a:lvl8pPr>
            <a:lvl9pPr marL="3657192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3400D98-EB2B-42AB-A099-D498B4F48DE6}" type="datetimeFigureOut">
              <a:rPr lang="zh-TW" altLang="en-US"/>
              <a:pPr>
                <a:defRPr/>
              </a:pPr>
              <a:t>2025/1/3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DF1FEC8-C56E-404D-8502-DC38DC43466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20155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190" indent="0">
              <a:buNone/>
              <a:defRPr sz="1999" b="1"/>
            </a:lvl2pPr>
            <a:lvl3pPr marL="914379" indent="0">
              <a:buNone/>
              <a:defRPr sz="1799" b="1"/>
            </a:lvl3pPr>
            <a:lvl4pPr marL="1371570" indent="0">
              <a:buNone/>
              <a:defRPr sz="1600" b="1"/>
            </a:lvl4pPr>
            <a:lvl5pPr marL="1828759" indent="0">
              <a:buNone/>
              <a:defRPr sz="1600" b="1"/>
            </a:lvl5pPr>
            <a:lvl6pPr marL="2285948" indent="0">
              <a:buNone/>
              <a:defRPr sz="1600" b="1"/>
            </a:lvl6pPr>
            <a:lvl7pPr marL="2743138" indent="0">
              <a:buNone/>
              <a:defRPr sz="1600" b="1"/>
            </a:lvl7pPr>
            <a:lvl8pPr marL="3200328" indent="0">
              <a:buNone/>
              <a:defRPr sz="1600" b="1"/>
            </a:lvl8pPr>
            <a:lvl9pPr marL="3657518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1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3" cy="639762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190" indent="0">
              <a:buNone/>
              <a:defRPr sz="1999" b="1"/>
            </a:lvl2pPr>
            <a:lvl3pPr marL="914379" indent="0">
              <a:buNone/>
              <a:defRPr sz="1799" b="1"/>
            </a:lvl3pPr>
            <a:lvl4pPr marL="1371570" indent="0">
              <a:buNone/>
              <a:defRPr sz="1600" b="1"/>
            </a:lvl4pPr>
            <a:lvl5pPr marL="1828759" indent="0">
              <a:buNone/>
              <a:defRPr sz="1600" b="1"/>
            </a:lvl5pPr>
            <a:lvl6pPr marL="2285948" indent="0">
              <a:buNone/>
              <a:defRPr sz="1600" b="1"/>
            </a:lvl6pPr>
            <a:lvl7pPr marL="2743138" indent="0">
              <a:buNone/>
              <a:defRPr sz="1600" b="1"/>
            </a:lvl7pPr>
            <a:lvl8pPr marL="3200328" indent="0">
              <a:buNone/>
              <a:defRPr sz="1600" b="1"/>
            </a:lvl8pPr>
            <a:lvl9pPr marL="3657518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</p:spPr>
        <p:txBody>
          <a:bodyPr/>
          <a:lstStyle>
            <a:lvl1pPr>
              <a:defRPr sz="2401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24A30AD-8EF8-4D81-B223-1FB55D5C485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1083489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8CBA991-5D6B-4706-9485-926906A43681}" type="datetimeFigureOut">
              <a:rPr lang="zh-TW" altLang="en-US"/>
              <a:pPr>
                <a:defRPr/>
              </a:pPr>
              <a:t>2025/1/3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E59E7B3-8542-41AB-A095-9CB83B3D88A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274251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98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4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1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46843A3-9C31-48A1-A337-978E56F64870}" type="datetimeFigureOut">
              <a:rPr lang="zh-TW" altLang="en-US"/>
              <a:pPr>
                <a:defRPr/>
              </a:pPr>
              <a:t>2025/1/3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ED37543-0273-44C6-8B0F-64998F1C2FC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109388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2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871609F-500C-489F-8AAF-1FC8F9CA0FC0}" type="datetimeFigureOut">
              <a:rPr lang="zh-TW" altLang="en-US"/>
              <a:pPr>
                <a:defRPr/>
              </a:pPr>
              <a:t>2025/1/3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2572B2A-5B08-4FE7-8EF0-ACE0D5821C8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349299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298" indent="0">
              <a:buNone/>
              <a:defRPr sz="1799" b="1"/>
            </a:lvl3pPr>
            <a:lvl4pPr marL="1371448" indent="0">
              <a:buNone/>
              <a:defRPr sz="1600" b="1"/>
            </a:lvl4pPr>
            <a:lvl5pPr marL="1828596" indent="0">
              <a:buNone/>
              <a:defRPr sz="1600" b="1"/>
            </a:lvl5pPr>
            <a:lvl6pPr marL="2285745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90" y="2505076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298" indent="0">
              <a:buNone/>
              <a:defRPr sz="1799" b="1"/>
            </a:lvl3pPr>
            <a:lvl4pPr marL="1371448" indent="0">
              <a:buNone/>
              <a:defRPr sz="1600" b="1"/>
            </a:lvl4pPr>
            <a:lvl5pPr marL="1828596" indent="0">
              <a:buNone/>
              <a:defRPr sz="1600" b="1"/>
            </a:lvl5pPr>
            <a:lvl6pPr marL="2285745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6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B6D12CC-4B90-440D-B13F-87F9723327BB}" type="datetimeFigureOut">
              <a:rPr lang="zh-TW" altLang="en-US"/>
              <a:pPr>
                <a:defRPr/>
              </a:pPr>
              <a:t>2025/1/3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E366911-E05F-4784-A6A1-1D4E874ADED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431467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CC998ED-01FD-4D86-82D3-952347E83F2E}" type="datetimeFigureOut">
              <a:rPr lang="zh-TW" altLang="en-US"/>
              <a:pPr>
                <a:defRPr/>
              </a:pPr>
              <a:t>2025/1/3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19A41C3-BB72-464B-A409-B3C3B365AF7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961031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3E545D2-5BF6-4FAF-A797-BE91E285C671}" type="datetimeFigureOut">
              <a:rPr lang="zh-TW" altLang="en-US"/>
              <a:pPr>
                <a:defRPr/>
              </a:pPr>
              <a:t>2025/1/3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BA10C3E-8FFF-433A-BFCC-E0E6370CED6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071025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0" indent="0">
              <a:buNone/>
              <a:defRPr sz="1400"/>
            </a:lvl2pPr>
            <a:lvl3pPr marL="914298" indent="0">
              <a:buNone/>
              <a:defRPr sz="1200"/>
            </a:lvl3pPr>
            <a:lvl4pPr marL="1371448" indent="0">
              <a:buNone/>
              <a:defRPr sz="1000"/>
            </a:lvl4pPr>
            <a:lvl5pPr marL="1828596" indent="0">
              <a:buNone/>
              <a:defRPr sz="1000"/>
            </a:lvl5pPr>
            <a:lvl6pPr marL="2285745" indent="0">
              <a:buNone/>
              <a:defRPr sz="1000"/>
            </a:lvl6pPr>
            <a:lvl7pPr marL="2742894" indent="0">
              <a:buNone/>
              <a:defRPr sz="1000"/>
            </a:lvl7pPr>
            <a:lvl8pPr marL="3200043" indent="0">
              <a:buNone/>
              <a:defRPr sz="1000"/>
            </a:lvl8pPr>
            <a:lvl9pPr marL="3657192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B4D171C-A3EA-45C1-97ED-C93A2D80EFA1}" type="datetimeFigureOut">
              <a:rPr lang="zh-TW" altLang="en-US"/>
              <a:pPr>
                <a:defRPr/>
              </a:pPr>
              <a:t>2025/1/3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7DDF63A-93D6-43A9-A4BB-DDAA9426B61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701945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298" indent="0">
              <a:buNone/>
              <a:defRPr sz="2400"/>
            </a:lvl3pPr>
            <a:lvl4pPr marL="1371448" indent="0">
              <a:buNone/>
              <a:defRPr sz="2000"/>
            </a:lvl4pPr>
            <a:lvl5pPr marL="1828596" indent="0">
              <a:buNone/>
              <a:defRPr sz="2000"/>
            </a:lvl5pPr>
            <a:lvl6pPr marL="2285745" indent="0">
              <a:buNone/>
              <a:defRPr sz="2000"/>
            </a:lvl6pPr>
            <a:lvl7pPr marL="2742894" indent="0">
              <a:buNone/>
              <a:defRPr sz="2000"/>
            </a:lvl7pPr>
            <a:lvl8pPr marL="3200043" indent="0">
              <a:buNone/>
              <a:defRPr sz="2000"/>
            </a:lvl8pPr>
            <a:lvl9pPr marL="3657192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0" indent="0">
              <a:buNone/>
              <a:defRPr sz="1400"/>
            </a:lvl2pPr>
            <a:lvl3pPr marL="914298" indent="0">
              <a:buNone/>
              <a:defRPr sz="1200"/>
            </a:lvl3pPr>
            <a:lvl4pPr marL="1371448" indent="0">
              <a:buNone/>
              <a:defRPr sz="1000"/>
            </a:lvl4pPr>
            <a:lvl5pPr marL="1828596" indent="0">
              <a:buNone/>
              <a:defRPr sz="1000"/>
            </a:lvl5pPr>
            <a:lvl6pPr marL="2285745" indent="0">
              <a:buNone/>
              <a:defRPr sz="1000"/>
            </a:lvl6pPr>
            <a:lvl7pPr marL="2742894" indent="0">
              <a:buNone/>
              <a:defRPr sz="1000"/>
            </a:lvl7pPr>
            <a:lvl8pPr marL="3200043" indent="0">
              <a:buNone/>
              <a:defRPr sz="1000"/>
            </a:lvl8pPr>
            <a:lvl9pPr marL="3657192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240B1BF-71EF-4F83-AF3F-34FF688883F6}" type="datetimeFigureOut">
              <a:rPr lang="zh-TW" altLang="en-US"/>
              <a:pPr>
                <a:defRPr/>
              </a:pPr>
              <a:t>2025/1/3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71CC264-5A31-4FC9-A1EE-B317D6006F2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233725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A3657A7-FD1E-4906-8A54-4874B9FD82A8}" type="datetimeFigureOut">
              <a:rPr lang="zh-TW" altLang="en-US"/>
              <a:pPr>
                <a:defRPr/>
              </a:pPr>
              <a:t>2025/1/3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CDF9F9D-807C-4F66-BB52-A9BAC1ED2D2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830096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7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2" y="365127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2157202-0AF6-464C-98B6-537801F8A86B}" type="datetimeFigureOut">
              <a:rPr lang="zh-TW" altLang="en-US"/>
              <a:pPr>
                <a:defRPr/>
              </a:pPr>
              <a:t>2025/1/3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5FE637E-1C19-4E3A-8796-FBC3F459C74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77243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B9A858D-7702-421F-BEB7-9BCC8DA3193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9192026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C841222-ABEC-4A82-9A2E-2F6814DAA4DB}" type="datetimeFigureOut">
              <a:rPr lang="zh-TW" altLang="en-US"/>
              <a:pPr>
                <a:defRPr/>
              </a:pPr>
              <a:t>2025/1/3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1B004AA-42CE-4B44-AE1B-F96DD73A4AD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662377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1DA5965-A10B-4DD2-B098-5B4D3CB9D424}" type="datetimeFigureOut">
              <a:rPr lang="zh-TW" altLang="en-US"/>
              <a:pPr>
                <a:defRPr/>
              </a:pPr>
              <a:t>2025/1/3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D5C8BF3-0119-4226-B1AA-B2FB194A684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124181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6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3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EE5C4C7-2FC3-4074-B542-0AD5B6D9DD8F}" type="datetimeFigureOut">
              <a:rPr lang="zh-TW" altLang="en-US"/>
              <a:pPr>
                <a:defRPr/>
              </a:pPr>
              <a:t>2025/1/3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C82222E-EAC1-4699-BBFF-262CBBF634C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520904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1"/>
            </a:lvl2pPr>
            <a:lvl3pPr>
              <a:defRPr sz="2000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1"/>
            </a:lvl2pPr>
            <a:lvl3pPr>
              <a:defRPr sz="2000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B95B685-DAD0-4638-9EF9-142D4852AEFE}" type="datetimeFigureOut">
              <a:rPr lang="zh-TW" altLang="en-US"/>
              <a:pPr>
                <a:defRPr/>
              </a:pPr>
              <a:t>2025/1/3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E0BDCA5-F3AB-4D25-9852-E71AE51818F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741169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193" indent="0">
              <a:buNone/>
              <a:defRPr sz="2000" b="1"/>
            </a:lvl2pPr>
            <a:lvl3pPr marL="914385" indent="0">
              <a:buNone/>
              <a:defRPr sz="1799" b="1"/>
            </a:lvl3pPr>
            <a:lvl4pPr marL="1371577" indent="0">
              <a:buNone/>
              <a:defRPr sz="1600" b="1"/>
            </a:lvl4pPr>
            <a:lvl5pPr marL="1828770" indent="0">
              <a:buNone/>
              <a:defRPr sz="1600" b="1"/>
            </a:lvl5pPr>
            <a:lvl6pPr marL="2285963" indent="0">
              <a:buNone/>
              <a:defRPr sz="1600" b="1"/>
            </a:lvl6pPr>
            <a:lvl7pPr marL="2743155" indent="0">
              <a:buNone/>
              <a:defRPr sz="1600" b="1"/>
            </a:lvl7pPr>
            <a:lvl8pPr marL="3200347" indent="0">
              <a:buNone/>
              <a:defRPr sz="1600" b="1"/>
            </a:lvl8pPr>
            <a:lvl9pPr marL="365754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1"/>
            </a:lvl1pPr>
            <a:lvl2pPr>
              <a:defRPr sz="20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193" indent="0">
              <a:buNone/>
              <a:defRPr sz="2000" b="1"/>
            </a:lvl2pPr>
            <a:lvl3pPr marL="914385" indent="0">
              <a:buNone/>
              <a:defRPr sz="1799" b="1"/>
            </a:lvl3pPr>
            <a:lvl4pPr marL="1371577" indent="0">
              <a:buNone/>
              <a:defRPr sz="1600" b="1"/>
            </a:lvl4pPr>
            <a:lvl5pPr marL="1828770" indent="0">
              <a:buNone/>
              <a:defRPr sz="1600" b="1"/>
            </a:lvl5pPr>
            <a:lvl6pPr marL="2285963" indent="0">
              <a:buNone/>
              <a:defRPr sz="1600" b="1"/>
            </a:lvl6pPr>
            <a:lvl7pPr marL="2743155" indent="0">
              <a:buNone/>
              <a:defRPr sz="1600" b="1"/>
            </a:lvl7pPr>
            <a:lvl8pPr marL="3200347" indent="0">
              <a:buNone/>
              <a:defRPr sz="1600" b="1"/>
            </a:lvl8pPr>
            <a:lvl9pPr marL="365754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401"/>
            </a:lvl1pPr>
            <a:lvl2pPr>
              <a:defRPr sz="20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82517CC-7370-4777-96D4-B84D6CC4D02C}" type="datetimeFigureOut">
              <a:rPr lang="zh-TW" altLang="en-US"/>
              <a:pPr>
                <a:defRPr/>
              </a:pPr>
              <a:t>2025/1/3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8D54B8B-5E5B-4716-BB96-055B0E6C868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611147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2534008-0C84-4227-87C9-4C2D38B5E097}" type="datetimeFigureOut">
              <a:rPr lang="zh-TW" altLang="en-US"/>
              <a:pPr>
                <a:defRPr/>
              </a:pPr>
              <a:t>2025/1/3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82BB06A-1E0B-4E19-B8DD-9CE004099D2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762084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251BE60-9A2B-4371-BAB8-21B047FCEE81}" type="datetimeFigureOut">
              <a:rPr lang="zh-TW" altLang="en-US"/>
              <a:pPr>
                <a:defRPr/>
              </a:pPr>
              <a:t>2025/1/3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ED685A5-8D93-4436-88A2-A2AF84BEC04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798580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5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1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3" indent="0">
              <a:buNone/>
              <a:defRPr sz="1200"/>
            </a:lvl2pPr>
            <a:lvl3pPr marL="914385" indent="0">
              <a:buNone/>
              <a:defRPr sz="1000"/>
            </a:lvl3pPr>
            <a:lvl4pPr marL="1371577" indent="0">
              <a:buNone/>
              <a:defRPr sz="900"/>
            </a:lvl4pPr>
            <a:lvl5pPr marL="1828770" indent="0">
              <a:buNone/>
              <a:defRPr sz="900"/>
            </a:lvl5pPr>
            <a:lvl6pPr marL="2285963" indent="0">
              <a:buNone/>
              <a:defRPr sz="900"/>
            </a:lvl6pPr>
            <a:lvl7pPr marL="2743155" indent="0">
              <a:buNone/>
              <a:defRPr sz="900"/>
            </a:lvl7pPr>
            <a:lvl8pPr marL="3200347" indent="0">
              <a:buNone/>
              <a:defRPr sz="900"/>
            </a:lvl8pPr>
            <a:lvl9pPr marL="365754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1A4BDFD-87B4-4F4E-A3BC-022106DA43F0}" type="datetimeFigureOut">
              <a:rPr lang="zh-TW" altLang="en-US"/>
              <a:pPr>
                <a:defRPr/>
              </a:pPr>
              <a:t>2025/1/3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11AF8E0-5358-421D-BE89-BFE589DCFB9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348291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9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93" indent="0">
              <a:buNone/>
              <a:defRPr sz="2800"/>
            </a:lvl2pPr>
            <a:lvl3pPr marL="914385" indent="0">
              <a:buNone/>
              <a:defRPr sz="2401"/>
            </a:lvl3pPr>
            <a:lvl4pPr marL="1371577" indent="0">
              <a:buNone/>
              <a:defRPr sz="2000"/>
            </a:lvl4pPr>
            <a:lvl5pPr marL="1828770" indent="0">
              <a:buNone/>
              <a:defRPr sz="2000"/>
            </a:lvl5pPr>
            <a:lvl6pPr marL="2285963" indent="0">
              <a:buNone/>
              <a:defRPr sz="2000"/>
            </a:lvl6pPr>
            <a:lvl7pPr marL="2743155" indent="0">
              <a:buNone/>
              <a:defRPr sz="2000"/>
            </a:lvl7pPr>
            <a:lvl8pPr marL="3200347" indent="0">
              <a:buNone/>
              <a:defRPr sz="2000"/>
            </a:lvl8pPr>
            <a:lvl9pPr marL="365754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9" y="5367340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3" indent="0">
              <a:buNone/>
              <a:defRPr sz="1200"/>
            </a:lvl2pPr>
            <a:lvl3pPr marL="914385" indent="0">
              <a:buNone/>
              <a:defRPr sz="1000"/>
            </a:lvl3pPr>
            <a:lvl4pPr marL="1371577" indent="0">
              <a:buNone/>
              <a:defRPr sz="900"/>
            </a:lvl4pPr>
            <a:lvl5pPr marL="1828770" indent="0">
              <a:buNone/>
              <a:defRPr sz="900"/>
            </a:lvl5pPr>
            <a:lvl6pPr marL="2285963" indent="0">
              <a:buNone/>
              <a:defRPr sz="900"/>
            </a:lvl6pPr>
            <a:lvl7pPr marL="2743155" indent="0">
              <a:buNone/>
              <a:defRPr sz="900"/>
            </a:lvl7pPr>
            <a:lvl8pPr marL="3200347" indent="0">
              <a:buNone/>
              <a:defRPr sz="900"/>
            </a:lvl8pPr>
            <a:lvl9pPr marL="365754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BFAB004-0A3C-409A-AC6A-77FDAB246CD0}" type="datetimeFigureOut">
              <a:rPr lang="zh-TW" altLang="en-US"/>
              <a:pPr>
                <a:defRPr/>
              </a:pPr>
              <a:t>2025/1/3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D079AC7-0EEE-4DEC-A604-9A21B3548FC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875988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0BCC246-494A-45F2-AAB9-88ADA40DCDA7}" type="datetimeFigureOut">
              <a:rPr lang="zh-TW" altLang="en-US"/>
              <a:pPr>
                <a:defRPr/>
              </a:pPr>
              <a:t>2025/1/3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809BA07-96F5-4256-B98E-BF55E51CB1B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02306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DEA67F2-70C5-4028-A15D-6CAEBD4B2D7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0219705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3694C63-7637-4DD6-A99D-ABA0E4099232}" type="datetimeFigureOut">
              <a:rPr lang="zh-TW" altLang="en-US"/>
              <a:pPr>
                <a:defRPr/>
              </a:pPr>
              <a:t>2025/1/3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E39DC82-B75B-44DA-9DAD-E913E91515A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31574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4" y="273050"/>
            <a:ext cx="4011084" cy="1162050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6" y="273052"/>
            <a:ext cx="6815667" cy="5853113"/>
          </a:xfrm>
        </p:spPr>
        <p:txBody>
          <a:bodyPr/>
          <a:lstStyle>
            <a:lvl1pPr>
              <a:defRPr sz="3201"/>
            </a:lvl1pPr>
            <a:lvl2pPr>
              <a:defRPr sz="2801"/>
            </a:lvl2pPr>
            <a:lvl3pPr>
              <a:defRPr sz="2401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4" y="1435105"/>
            <a:ext cx="4011084" cy="4691063"/>
          </a:xfrm>
        </p:spPr>
        <p:txBody>
          <a:bodyPr/>
          <a:lstStyle>
            <a:lvl1pPr marL="0" indent="0">
              <a:buNone/>
              <a:defRPr sz="1401"/>
            </a:lvl1pPr>
            <a:lvl2pPr marL="457190" indent="0">
              <a:buNone/>
              <a:defRPr sz="1200"/>
            </a:lvl2pPr>
            <a:lvl3pPr marL="914379" indent="0">
              <a:buNone/>
              <a:defRPr sz="1001"/>
            </a:lvl3pPr>
            <a:lvl4pPr marL="1371570" indent="0">
              <a:buNone/>
              <a:defRPr sz="900"/>
            </a:lvl4pPr>
            <a:lvl5pPr marL="1828759" indent="0">
              <a:buNone/>
              <a:defRPr sz="900"/>
            </a:lvl5pPr>
            <a:lvl6pPr marL="2285948" indent="0">
              <a:buNone/>
              <a:defRPr sz="900"/>
            </a:lvl6pPr>
            <a:lvl7pPr marL="2743138" indent="0">
              <a:buNone/>
              <a:defRPr sz="900"/>
            </a:lvl7pPr>
            <a:lvl8pPr marL="3200328" indent="0">
              <a:buNone/>
              <a:defRPr sz="900"/>
            </a:lvl8pPr>
            <a:lvl9pPr marL="3657518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0A1D529-6C22-49C6-89D5-52D2EEBEA74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5029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BC647CE-33CE-4CE2-9A04-336357E075E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341796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9" y="4800600"/>
            <a:ext cx="7315200" cy="566738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1"/>
            </a:lvl1pPr>
            <a:lvl2pPr marL="457190" indent="0">
              <a:buNone/>
              <a:defRPr sz="2801"/>
            </a:lvl2pPr>
            <a:lvl3pPr marL="914379" indent="0">
              <a:buNone/>
              <a:defRPr sz="2401"/>
            </a:lvl3pPr>
            <a:lvl4pPr marL="1371570" indent="0">
              <a:buNone/>
              <a:defRPr sz="1999"/>
            </a:lvl4pPr>
            <a:lvl5pPr marL="1828759" indent="0">
              <a:buNone/>
              <a:defRPr sz="1999"/>
            </a:lvl5pPr>
            <a:lvl6pPr marL="2285948" indent="0">
              <a:buNone/>
              <a:defRPr sz="1999"/>
            </a:lvl6pPr>
            <a:lvl7pPr marL="2743138" indent="0">
              <a:buNone/>
              <a:defRPr sz="1999"/>
            </a:lvl7pPr>
            <a:lvl8pPr marL="3200328" indent="0">
              <a:buNone/>
              <a:defRPr sz="1999"/>
            </a:lvl8pPr>
            <a:lvl9pPr marL="3657518" indent="0">
              <a:buNone/>
              <a:defRPr sz="1999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9" y="5367345"/>
            <a:ext cx="7315200" cy="804862"/>
          </a:xfrm>
        </p:spPr>
        <p:txBody>
          <a:bodyPr/>
          <a:lstStyle>
            <a:lvl1pPr marL="0" indent="0">
              <a:buNone/>
              <a:defRPr sz="1401"/>
            </a:lvl1pPr>
            <a:lvl2pPr marL="457190" indent="0">
              <a:buNone/>
              <a:defRPr sz="1200"/>
            </a:lvl2pPr>
            <a:lvl3pPr marL="914379" indent="0">
              <a:buNone/>
              <a:defRPr sz="1001"/>
            </a:lvl3pPr>
            <a:lvl4pPr marL="1371570" indent="0">
              <a:buNone/>
              <a:defRPr sz="900"/>
            </a:lvl4pPr>
            <a:lvl5pPr marL="1828759" indent="0">
              <a:buNone/>
              <a:defRPr sz="900"/>
            </a:lvl5pPr>
            <a:lvl6pPr marL="2285948" indent="0">
              <a:buNone/>
              <a:defRPr sz="900"/>
            </a:lvl6pPr>
            <a:lvl7pPr marL="2743138" indent="0">
              <a:buNone/>
              <a:defRPr sz="900"/>
            </a:lvl7pPr>
            <a:lvl8pPr marL="3200328" indent="0">
              <a:buNone/>
              <a:defRPr sz="900"/>
            </a:lvl8pPr>
            <a:lvl9pPr marL="3657518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3C83C91-650C-4751-A347-995F353003F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577087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4B2ADFD-1320-4C84-9BDA-EBAF7050A15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00445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4" y="274647"/>
            <a:ext cx="8026399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11E5021-40A2-43CF-8C17-C84F5B77DAF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022779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3" y="2130428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3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4757AC8-EF7D-40D6-BEB2-058DE6A8FB2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611079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0A62303-EE76-494E-8E7F-B066250DEC0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488381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90" y="4406903"/>
            <a:ext cx="10363200" cy="1362075"/>
          </a:xfrm>
        </p:spPr>
        <p:txBody>
          <a:bodyPr anchor="t"/>
          <a:lstStyle>
            <a:lvl1pPr algn="l">
              <a:defRPr sz="4001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90" y="2906720"/>
            <a:ext cx="10363200" cy="1500187"/>
          </a:xfrm>
        </p:spPr>
        <p:txBody>
          <a:bodyPr anchor="b"/>
          <a:lstStyle>
            <a:lvl1pPr marL="0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1pPr>
            <a:lvl2pPr marL="457164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3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65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5821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2985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14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314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B79A68B-63EC-4C95-9A05-7749A0EA124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600325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1" y="1600201"/>
            <a:ext cx="5384800" cy="4525963"/>
          </a:xfrm>
        </p:spPr>
        <p:txBody>
          <a:bodyPr/>
          <a:lstStyle>
            <a:lvl1pPr>
              <a:defRPr sz="2801"/>
            </a:lvl1pPr>
            <a:lvl2pPr>
              <a:defRPr sz="2401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1"/>
            </a:lvl1pPr>
            <a:lvl2pPr>
              <a:defRPr sz="2401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FFEB177-4168-4DAB-A8F5-D3D316ED32A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186456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7" cy="639762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164" indent="0">
              <a:buNone/>
              <a:defRPr sz="1999" b="1"/>
            </a:lvl2pPr>
            <a:lvl3pPr marL="914328" indent="0">
              <a:buNone/>
              <a:defRPr sz="1799" b="1"/>
            </a:lvl3pPr>
            <a:lvl4pPr marL="1371493" indent="0">
              <a:buNone/>
              <a:defRPr sz="1600" b="1"/>
            </a:lvl4pPr>
            <a:lvl5pPr marL="1828657" indent="0">
              <a:buNone/>
              <a:defRPr sz="1600" b="1"/>
            </a:lvl5pPr>
            <a:lvl6pPr marL="2285821" indent="0">
              <a:buNone/>
              <a:defRPr sz="1600" b="1"/>
            </a:lvl6pPr>
            <a:lvl7pPr marL="2742985" indent="0">
              <a:buNone/>
              <a:defRPr sz="1600" b="1"/>
            </a:lvl7pPr>
            <a:lvl8pPr marL="3200149" indent="0">
              <a:buNone/>
              <a:defRPr sz="1600" b="1"/>
            </a:lvl8pPr>
            <a:lvl9pPr marL="3657314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8"/>
          </a:xfrm>
        </p:spPr>
        <p:txBody>
          <a:bodyPr/>
          <a:lstStyle>
            <a:lvl1pPr>
              <a:defRPr sz="2401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164" indent="0">
              <a:buNone/>
              <a:defRPr sz="1999" b="1"/>
            </a:lvl2pPr>
            <a:lvl3pPr marL="914328" indent="0">
              <a:buNone/>
              <a:defRPr sz="1799" b="1"/>
            </a:lvl3pPr>
            <a:lvl4pPr marL="1371493" indent="0">
              <a:buNone/>
              <a:defRPr sz="1600" b="1"/>
            </a:lvl4pPr>
            <a:lvl5pPr marL="1828657" indent="0">
              <a:buNone/>
              <a:defRPr sz="1600" b="1"/>
            </a:lvl5pPr>
            <a:lvl6pPr marL="2285821" indent="0">
              <a:buNone/>
              <a:defRPr sz="1600" b="1"/>
            </a:lvl6pPr>
            <a:lvl7pPr marL="2742985" indent="0">
              <a:buNone/>
              <a:defRPr sz="1600" b="1"/>
            </a:lvl7pPr>
            <a:lvl8pPr marL="3200149" indent="0">
              <a:buNone/>
              <a:defRPr sz="1600" b="1"/>
            </a:lvl8pPr>
            <a:lvl9pPr marL="3657314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1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606D8FD-6069-46CC-9883-18A9C1C2B95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578192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43A0B56-B3E7-458F-B6BC-8C5F055127A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5248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1C87834-A3CB-4983-B496-E6C225EC468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64789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9" y="4406902"/>
            <a:ext cx="10363200" cy="1362075"/>
          </a:xfrm>
        </p:spPr>
        <p:txBody>
          <a:bodyPr anchor="t"/>
          <a:lstStyle>
            <a:lvl1pPr algn="l">
              <a:defRPr sz="4001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9" y="2906719"/>
            <a:ext cx="10363200" cy="1500187"/>
          </a:xfrm>
        </p:spPr>
        <p:txBody>
          <a:bodyPr anchor="b"/>
          <a:lstStyle>
            <a:lvl1pPr marL="0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1pPr>
            <a:lvl2pPr marL="457190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3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7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75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5948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138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328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518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5394F80-DD68-4167-8377-8ACC6FB8021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472994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4" y="273050"/>
            <a:ext cx="4011084" cy="1162050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7" y="273052"/>
            <a:ext cx="6815667" cy="5853113"/>
          </a:xfrm>
        </p:spPr>
        <p:txBody>
          <a:bodyPr/>
          <a:lstStyle>
            <a:lvl1pPr>
              <a:defRPr sz="3201"/>
            </a:lvl1pPr>
            <a:lvl2pPr>
              <a:defRPr sz="2801"/>
            </a:lvl2pPr>
            <a:lvl3pPr>
              <a:defRPr sz="2401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4" y="1435106"/>
            <a:ext cx="4011084" cy="4691063"/>
          </a:xfrm>
        </p:spPr>
        <p:txBody>
          <a:bodyPr/>
          <a:lstStyle>
            <a:lvl1pPr marL="0" indent="0">
              <a:buNone/>
              <a:defRPr sz="1401"/>
            </a:lvl1pPr>
            <a:lvl2pPr marL="457164" indent="0">
              <a:buNone/>
              <a:defRPr sz="1200"/>
            </a:lvl2pPr>
            <a:lvl3pPr marL="914328" indent="0">
              <a:buNone/>
              <a:defRPr sz="1001"/>
            </a:lvl3pPr>
            <a:lvl4pPr marL="1371493" indent="0">
              <a:buNone/>
              <a:defRPr sz="900"/>
            </a:lvl4pPr>
            <a:lvl5pPr marL="1828657" indent="0">
              <a:buNone/>
              <a:defRPr sz="900"/>
            </a:lvl5pPr>
            <a:lvl6pPr marL="2285821" indent="0">
              <a:buNone/>
              <a:defRPr sz="900"/>
            </a:lvl6pPr>
            <a:lvl7pPr marL="2742985" indent="0">
              <a:buNone/>
              <a:defRPr sz="900"/>
            </a:lvl7pPr>
            <a:lvl8pPr marL="3200149" indent="0">
              <a:buNone/>
              <a:defRPr sz="900"/>
            </a:lvl8pPr>
            <a:lvl9pPr marL="3657314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EFEC993-DA1C-4DB7-B1E3-21085C35E0C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184170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20" y="4800600"/>
            <a:ext cx="7315200" cy="566738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20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1"/>
            </a:lvl1pPr>
            <a:lvl2pPr marL="457164" indent="0">
              <a:buNone/>
              <a:defRPr sz="2801"/>
            </a:lvl2pPr>
            <a:lvl3pPr marL="914328" indent="0">
              <a:buNone/>
              <a:defRPr sz="2401"/>
            </a:lvl3pPr>
            <a:lvl4pPr marL="1371493" indent="0">
              <a:buNone/>
              <a:defRPr sz="1999"/>
            </a:lvl4pPr>
            <a:lvl5pPr marL="1828657" indent="0">
              <a:buNone/>
              <a:defRPr sz="1999"/>
            </a:lvl5pPr>
            <a:lvl6pPr marL="2285821" indent="0">
              <a:buNone/>
              <a:defRPr sz="1999"/>
            </a:lvl6pPr>
            <a:lvl7pPr marL="2742985" indent="0">
              <a:buNone/>
              <a:defRPr sz="1999"/>
            </a:lvl7pPr>
            <a:lvl8pPr marL="3200149" indent="0">
              <a:buNone/>
              <a:defRPr sz="1999"/>
            </a:lvl8pPr>
            <a:lvl9pPr marL="3657314" indent="0">
              <a:buNone/>
              <a:defRPr sz="1999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20" y="5367345"/>
            <a:ext cx="7315200" cy="804862"/>
          </a:xfrm>
        </p:spPr>
        <p:txBody>
          <a:bodyPr/>
          <a:lstStyle>
            <a:lvl1pPr marL="0" indent="0">
              <a:buNone/>
              <a:defRPr sz="1401"/>
            </a:lvl1pPr>
            <a:lvl2pPr marL="457164" indent="0">
              <a:buNone/>
              <a:defRPr sz="1200"/>
            </a:lvl2pPr>
            <a:lvl3pPr marL="914328" indent="0">
              <a:buNone/>
              <a:defRPr sz="1001"/>
            </a:lvl3pPr>
            <a:lvl4pPr marL="1371493" indent="0">
              <a:buNone/>
              <a:defRPr sz="900"/>
            </a:lvl4pPr>
            <a:lvl5pPr marL="1828657" indent="0">
              <a:buNone/>
              <a:defRPr sz="900"/>
            </a:lvl5pPr>
            <a:lvl6pPr marL="2285821" indent="0">
              <a:buNone/>
              <a:defRPr sz="900"/>
            </a:lvl6pPr>
            <a:lvl7pPr marL="2742985" indent="0">
              <a:buNone/>
              <a:defRPr sz="900"/>
            </a:lvl7pPr>
            <a:lvl8pPr marL="3200149" indent="0">
              <a:buNone/>
              <a:defRPr sz="900"/>
            </a:lvl8pPr>
            <a:lvl9pPr marL="3657314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BAED8C2-6E8B-4792-9D70-98541411EE4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601059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10AC132-BDBF-428A-8F94-6C1AABAAD2D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073350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48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5" y="274648"/>
            <a:ext cx="8026399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7CCC813-105B-4D63-82AE-3B9A48F6DAE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266969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9A83E-FAD0-4121-B9EB-35191183997B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2025/1/3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277E91-39C8-41CC-8031-FD2926A0E4C3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24915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37362-4DA0-48C9-B8E9-1B556AF6B375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2025/1/3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A08F0F-8F90-4CC7-8520-FEC183DFE69C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5945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61117-0116-473E-A597-1728D435244D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2025/1/3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573FE5-AA18-4636-A102-25C2AE5AEBD1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54722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5F44D-F398-4875-8A73-F24FC3659F52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2025/1/3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D00712-3604-4B9B-8AFB-DF4AEB430F74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16356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E84ED-1E26-482C-A419-694AD9745722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2025/1/3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081C5A-97E5-4F5C-9A61-CD77A215C025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50797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873F9-8CFE-4E2B-898A-F703801C5FF2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2025/1/3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562517-55A6-4FBC-B38E-3797C1DA66E4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9220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1" y="1600201"/>
            <a:ext cx="5384800" cy="4525963"/>
          </a:xfrm>
        </p:spPr>
        <p:txBody>
          <a:bodyPr/>
          <a:lstStyle>
            <a:lvl1pPr>
              <a:defRPr sz="2801"/>
            </a:lvl1pPr>
            <a:lvl2pPr>
              <a:defRPr sz="2401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1"/>
            </a:lvl1pPr>
            <a:lvl2pPr>
              <a:defRPr sz="2401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989455C-19D0-4B08-9355-AE3CB4B63AB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301991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48881-7171-4F08-964A-F730B07754B6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2025/1/3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21ACDE-FE3F-4A9F-85EB-646C77B70780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65347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15749-A407-4A0F-8079-ED881A77984D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2025/1/3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3BFDC-3620-4183-9F09-DB4B4CC70C4C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85810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76DC3-CC63-4EEC-AB57-1F2394F41478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2025/1/3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A578C7-7294-489E-A285-4E0DD9F44E8B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00727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50DC7-887E-4AC9-8B19-4820E5A2CA52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2025/1/3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3C4F25-1057-4097-8631-C9546EAFCD23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17427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FA346-E38E-4C0A-8199-0ADCEF45F5B5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2025/1/3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2ED629-AC52-4DA0-8D62-24D65429D7D0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58349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C3F2388-874C-40FD-B9D4-2F8B6FD0648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649432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E21C101-7E20-43CC-A93D-353C0F58726A}" type="datetimeFigureOut">
              <a:rPr lang="zh-TW" altLang="en-US"/>
              <a:pPr>
                <a:defRPr/>
              </a:pPr>
              <a:t>2025/1/3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ECF64FB-C20D-44EE-B0DB-38A40FB56B4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72794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CE965E9-436B-48BB-ABB1-28D632BFA0FE}" type="datetimeFigureOut">
              <a:rPr lang="zh-TW" altLang="en-US"/>
              <a:pPr>
                <a:defRPr/>
              </a:pPr>
              <a:t>2025/1/3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ECAD2D6-F7B4-44E6-AA78-40E44B9C02E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0322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6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3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4EC1F35-5F5C-4694-8D09-4877D7B38D21}" type="datetimeFigureOut">
              <a:rPr lang="zh-TW" altLang="en-US"/>
              <a:pPr>
                <a:defRPr/>
              </a:pPr>
              <a:t>2025/1/3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2C411E1-FBBF-4819-960C-1612E290E9B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70455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1"/>
            </a:lvl2pPr>
            <a:lvl3pPr>
              <a:defRPr sz="2000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1"/>
            </a:lvl2pPr>
            <a:lvl3pPr>
              <a:defRPr sz="2000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F6283D1-F9F5-4E6A-80F3-E738418E0EBC}" type="datetimeFigureOut">
              <a:rPr lang="zh-TW" altLang="en-US"/>
              <a:pPr>
                <a:defRPr/>
              </a:pPr>
              <a:t>2025/1/3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D954CF2-378A-4FBB-AC06-8C9CFA44DAB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4455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190" indent="0">
              <a:buNone/>
              <a:defRPr sz="1999" b="1"/>
            </a:lvl2pPr>
            <a:lvl3pPr marL="914379" indent="0">
              <a:buNone/>
              <a:defRPr sz="1799" b="1"/>
            </a:lvl3pPr>
            <a:lvl4pPr marL="1371570" indent="0">
              <a:buNone/>
              <a:defRPr sz="1600" b="1"/>
            </a:lvl4pPr>
            <a:lvl5pPr marL="1828759" indent="0">
              <a:buNone/>
              <a:defRPr sz="1600" b="1"/>
            </a:lvl5pPr>
            <a:lvl6pPr marL="2285948" indent="0">
              <a:buNone/>
              <a:defRPr sz="1600" b="1"/>
            </a:lvl6pPr>
            <a:lvl7pPr marL="2743138" indent="0">
              <a:buNone/>
              <a:defRPr sz="1600" b="1"/>
            </a:lvl7pPr>
            <a:lvl8pPr marL="3200328" indent="0">
              <a:buNone/>
              <a:defRPr sz="1600" b="1"/>
            </a:lvl8pPr>
            <a:lvl9pPr marL="3657518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1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3" cy="639762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190" indent="0">
              <a:buNone/>
              <a:defRPr sz="1999" b="1"/>
            </a:lvl2pPr>
            <a:lvl3pPr marL="914379" indent="0">
              <a:buNone/>
              <a:defRPr sz="1799" b="1"/>
            </a:lvl3pPr>
            <a:lvl4pPr marL="1371570" indent="0">
              <a:buNone/>
              <a:defRPr sz="1600" b="1"/>
            </a:lvl4pPr>
            <a:lvl5pPr marL="1828759" indent="0">
              <a:buNone/>
              <a:defRPr sz="1600" b="1"/>
            </a:lvl5pPr>
            <a:lvl6pPr marL="2285948" indent="0">
              <a:buNone/>
              <a:defRPr sz="1600" b="1"/>
            </a:lvl6pPr>
            <a:lvl7pPr marL="2743138" indent="0">
              <a:buNone/>
              <a:defRPr sz="1600" b="1"/>
            </a:lvl7pPr>
            <a:lvl8pPr marL="3200328" indent="0">
              <a:buNone/>
              <a:defRPr sz="1600" b="1"/>
            </a:lvl8pPr>
            <a:lvl9pPr marL="3657518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</p:spPr>
        <p:txBody>
          <a:bodyPr/>
          <a:lstStyle>
            <a:lvl1pPr>
              <a:defRPr sz="2401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CB63DEA-BDD6-4CB5-9D69-B8B7F8BB0F8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762562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193" indent="0">
              <a:buNone/>
              <a:defRPr sz="2000" b="1"/>
            </a:lvl2pPr>
            <a:lvl3pPr marL="914385" indent="0">
              <a:buNone/>
              <a:defRPr sz="1799" b="1"/>
            </a:lvl3pPr>
            <a:lvl4pPr marL="1371577" indent="0">
              <a:buNone/>
              <a:defRPr sz="1600" b="1"/>
            </a:lvl4pPr>
            <a:lvl5pPr marL="1828770" indent="0">
              <a:buNone/>
              <a:defRPr sz="1600" b="1"/>
            </a:lvl5pPr>
            <a:lvl6pPr marL="2285963" indent="0">
              <a:buNone/>
              <a:defRPr sz="1600" b="1"/>
            </a:lvl6pPr>
            <a:lvl7pPr marL="2743155" indent="0">
              <a:buNone/>
              <a:defRPr sz="1600" b="1"/>
            </a:lvl7pPr>
            <a:lvl8pPr marL="3200347" indent="0">
              <a:buNone/>
              <a:defRPr sz="1600" b="1"/>
            </a:lvl8pPr>
            <a:lvl9pPr marL="365754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1"/>
            </a:lvl1pPr>
            <a:lvl2pPr>
              <a:defRPr sz="20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193" indent="0">
              <a:buNone/>
              <a:defRPr sz="2000" b="1"/>
            </a:lvl2pPr>
            <a:lvl3pPr marL="914385" indent="0">
              <a:buNone/>
              <a:defRPr sz="1799" b="1"/>
            </a:lvl3pPr>
            <a:lvl4pPr marL="1371577" indent="0">
              <a:buNone/>
              <a:defRPr sz="1600" b="1"/>
            </a:lvl4pPr>
            <a:lvl5pPr marL="1828770" indent="0">
              <a:buNone/>
              <a:defRPr sz="1600" b="1"/>
            </a:lvl5pPr>
            <a:lvl6pPr marL="2285963" indent="0">
              <a:buNone/>
              <a:defRPr sz="1600" b="1"/>
            </a:lvl6pPr>
            <a:lvl7pPr marL="2743155" indent="0">
              <a:buNone/>
              <a:defRPr sz="1600" b="1"/>
            </a:lvl7pPr>
            <a:lvl8pPr marL="3200347" indent="0">
              <a:buNone/>
              <a:defRPr sz="1600" b="1"/>
            </a:lvl8pPr>
            <a:lvl9pPr marL="365754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401"/>
            </a:lvl1pPr>
            <a:lvl2pPr>
              <a:defRPr sz="20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EBC5172-9211-4BD2-87B3-8CC27543AB57}" type="datetimeFigureOut">
              <a:rPr lang="zh-TW" altLang="en-US"/>
              <a:pPr>
                <a:defRPr/>
              </a:pPr>
              <a:t>2025/1/3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047F709-C771-4362-9E0A-BEF997B2EA0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50393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368F78F-5189-44F4-A62E-3812AAE275E7}" type="datetimeFigureOut">
              <a:rPr lang="zh-TW" altLang="en-US"/>
              <a:pPr>
                <a:defRPr/>
              </a:pPr>
              <a:t>2025/1/3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4F726ED-98A8-4211-B04C-C3C3A24D178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19346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A55B202-0C1F-4A52-9110-1AD186E6FC8C}" type="datetimeFigureOut">
              <a:rPr lang="zh-TW" altLang="en-US"/>
              <a:pPr>
                <a:defRPr/>
              </a:pPr>
              <a:t>2025/1/3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57F2C15-AA48-43CA-AA83-9409329E9CA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8211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5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1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3" indent="0">
              <a:buNone/>
              <a:defRPr sz="1200"/>
            </a:lvl2pPr>
            <a:lvl3pPr marL="914385" indent="0">
              <a:buNone/>
              <a:defRPr sz="1000"/>
            </a:lvl3pPr>
            <a:lvl4pPr marL="1371577" indent="0">
              <a:buNone/>
              <a:defRPr sz="900"/>
            </a:lvl4pPr>
            <a:lvl5pPr marL="1828770" indent="0">
              <a:buNone/>
              <a:defRPr sz="900"/>
            </a:lvl5pPr>
            <a:lvl6pPr marL="2285963" indent="0">
              <a:buNone/>
              <a:defRPr sz="900"/>
            </a:lvl6pPr>
            <a:lvl7pPr marL="2743155" indent="0">
              <a:buNone/>
              <a:defRPr sz="900"/>
            </a:lvl7pPr>
            <a:lvl8pPr marL="3200347" indent="0">
              <a:buNone/>
              <a:defRPr sz="900"/>
            </a:lvl8pPr>
            <a:lvl9pPr marL="365754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EDE821F-453E-4949-9EDB-BAE48B945D26}" type="datetimeFigureOut">
              <a:rPr lang="zh-TW" altLang="en-US"/>
              <a:pPr>
                <a:defRPr/>
              </a:pPr>
              <a:t>2025/1/3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867B73F-E6A7-4796-84FD-8181C5CDB24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90289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9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93" indent="0">
              <a:buNone/>
              <a:defRPr sz="2800"/>
            </a:lvl2pPr>
            <a:lvl3pPr marL="914385" indent="0">
              <a:buNone/>
              <a:defRPr sz="2401"/>
            </a:lvl3pPr>
            <a:lvl4pPr marL="1371577" indent="0">
              <a:buNone/>
              <a:defRPr sz="2000"/>
            </a:lvl4pPr>
            <a:lvl5pPr marL="1828770" indent="0">
              <a:buNone/>
              <a:defRPr sz="2000"/>
            </a:lvl5pPr>
            <a:lvl6pPr marL="2285963" indent="0">
              <a:buNone/>
              <a:defRPr sz="2000"/>
            </a:lvl6pPr>
            <a:lvl7pPr marL="2743155" indent="0">
              <a:buNone/>
              <a:defRPr sz="2000"/>
            </a:lvl7pPr>
            <a:lvl8pPr marL="3200347" indent="0">
              <a:buNone/>
              <a:defRPr sz="2000"/>
            </a:lvl8pPr>
            <a:lvl9pPr marL="365754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9" y="5367340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3" indent="0">
              <a:buNone/>
              <a:defRPr sz="1200"/>
            </a:lvl2pPr>
            <a:lvl3pPr marL="914385" indent="0">
              <a:buNone/>
              <a:defRPr sz="1000"/>
            </a:lvl3pPr>
            <a:lvl4pPr marL="1371577" indent="0">
              <a:buNone/>
              <a:defRPr sz="900"/>
            </a:lvl4pPr>
            <a:lvl5pPr marL="1828770" indent="0">
              <a:buNone/>
              <a:defRPr sz="900"/>
            </a:lvl5pPr>
            <a:lvl6pPr marL="2285963" indent="0">
              <a:buNone/>
              <a:defRPr sz="900"/>
            </a:lvl6pPr>
            <a:lvl7pPr marL="2743155" indent="0">
              <a:buNone/>
              <a:defRPr sz="900"/>
            </a:lvl7pPr>
            <a:lvl8pPr marL="3200347" indent="0">
              <a:buNone/>
              <a:defRPr sz="900"/>
            </a:lvl8pPr>
            <a:lvl9pPr marL="365754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AE1E9BF-F50D-4DBD-A0E8-43F7F2BADF57}" type="datetimeFigureOut">
              <a:rPr lang="zh-TW" altLang="en-US"/>
              <a:pPr>
                <a:defRPr/>
              </a:pPr>
              <a:t>2025/1/3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CF8CB90-7D0B-41EE-88F9-9BD003D8294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57047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BCF63EF-38DF-43D5-BA27-038067122B05}" type="datetimeFigureOut">
              <a:rPr lang="zh-TW" altLang="en-US"/>
              <a:pPr>
                <a:defRPr/>
              </a:pPr>
              <a:t>2025/1/3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E865ECD-C70A-4A7E-BDFD-33D23BD99A0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26133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9B38F96-5D02-4CBA-83A1-BED00B990832}" type="datetimeFigureOut">
              <a:rPr lang="zh-TW" altLang="en-US"/>
              <a:pPr>
                <a:defRPr/>
              </a:pPr>
              <a:t>2025/1/3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F2D6AF1-B57C-42B5-9FA7-A531C61C0DA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48593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3" y="2130428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3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87B2A93-C5C2-40A1-B885-FD93434FA09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478125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CF016F1-1497-455F-A211-E7C8CF186DF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86720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90" y="4406903"/>
            <a:ext cx="10363200" cy="1362075"/>
          </a:xfrm>
        </p:spPr>
        <p:txBody>
          <a:bodyPr anchor="t"/>
          <a:lstStyle>
            <a:lvl1pPr algn="l">
              <a:defRPr sz="4001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90" y="2906720"/>
            <a:ext cx="10363200" cy="1500187"/>
          </a:xfrm>
        </p:spPr>
        <p:txBody>
          <a:bodyPr anchor="b"/>
          <a:lstStyle>
            <a:lvl1pPr marL="0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1pPr>
            <a:lvl2pPr marL="457164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3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65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5821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2985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14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314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C6D1ABC-3995-4F5D-8332-771F17FFDD3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63708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527B1F0-F326-48C8-8B4C-F36C0D6F9C4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1874724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1" y="1600201"/>
            <a:ext cx="5384800" cy="4525963"/>
          </a:xfrm>
        </p:spPr>
        <p:txBody>
          <a:bodyPr/>
          <a:lstStyle>
            <a:lvl1pPr>
              <a:defRPr sz="2801"/>
            </a:lvl1pPr>
            <a:lvl2pPr>
              <a:defRPr sz="2401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1"/>
            </a:lvl1pPr>
            <a:lvl2pPr>
              <a:defRPr sz="2401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3D62F69-8347-41D2-9D7C-3E741B0C1E3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3478766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7" cy="639762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164" indent="0">
              <a:buNone/>
              <a:defRPr sz="1999" b="1"/>
            </a:lvl2pPr>
            <a:lvl3pPr marL="914328" indent="0">
              <a:buNone/>
              <a:defRPr sz="1799" b="1"/>
            </a:lvl3pPr>
            <a:lvl4pPr marL="1371493" indent="0">
              <a:buNone/>
              <a:defRPr sz="1600" b="1"/>
            </a:lvl4pPr>
            <a:lvl5pPr marL="1828657" indent="0">
              <a:buNone/>
              <a:defRPr sz="1600" b="1"/>
            </a:lvl5pPr>
            <a:lvl6pPr marL="2285821" indent="0">
              <a:buNone/>
              <a:defRPr sz="1600" b="1"/>
            </a:lvl6pPr>
            <a:lvl7pPr marL="2742985" indent="0">
              <a:buNone/>
              <a:defRPr sz="1600" b="1"/>
            </a:lvl7pPr>
            <a:lvl8pPr marL="3200149" indent="0">
              <a:buNone/>
              <a:defRPr sz="1600" b="1"/>
            </a:lvl8pPr>
            <a:lvl9pPr marL="3657314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8"/>
          </a:xfrm>
        </p:spPr>
        <p:txBody>
          <a:bodyPr/>
          <a:lstStyle>
            <a:lvl1pPr>
              <a:defRPr sz="2401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164" indent="0">
              <a:buNone/>
              <a:defRPr sz="1999" b="1"/>
            </a:lvl2pPr>
            <a:lvl3pPr marL="914328" indent="0">
              <a:buNone/>
              <a:defRPr sz="1799" b="1"/>
            </a:lvl3pPr>
            <a:lvl4pPr marL="1371493" indent="0">
              <a:buNone/>
              <a:defRPr sz="1600" b="1"/>
            </a:lvl4pPr>
            <a:lvl5pPr marL="1828657" indent="0">
              <a:buNone/>
              <a:defRPr sz="1600" b="1"/>
            </a:lvl5pPr>
            <a:lvl6pPr marL="2285821" indent="0">
              <a:buNone/>
              <a:defRPr sz="1600" b="1"/>
            </a:lvl6pPr>
            <a:lvl7pPr marL="2742985" indent="0">
              <a:buNone/>
              <a:defRPr sz="1600" b="1"/>
            </a:lvl7pPr>
            <a:lvl8pPr marL="3200149" indent="0">
              <a:buNone/>
              <a:defRPr sz="1600" b="1"/>
            </a:lvl8pPr>
            <a:lvl9pPr marL="3657314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1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E11C454-AC69-49F9-B90E-9E940D8D6FC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043631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D532BA3-D88D-4C87-851D-C6D181379D6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15959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80FA4EE-CD63-4F4C-B95E-1F822E21F26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192821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4" y="273050"/>
            <a:ext cx="4011084" cy="1162050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7" y="273052"/>
            <a:ext cx="6815667" cy="5853113"/>
          </a:xfrm>
        </p:spPr>
        <p:txBody>
          <a:bodyPr/>
          <a:lstStyle>
            <a:lvl1pPr>
              <a:defRPr sz="3201"/>
            </a:lvl1pPr>
            <a:lvl2pPr>
              <a:defRPr sz="2801"/>
            </a:lvl2pPr>
            <a:lvl3pPr>
              <a:defRPr sz="2401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4" y="1435106"/>
            <a:ext cx="4011084" cy="4691063"/>
          </a:xfrm>
        </p:spPr>
        <p:txBody>
          <a:bodyPr/>
          <a:lstStyle>
            <a:lvl1pPr marL="0" indent="0">
              <a:buNone/>
              <a:defRPr sz="1401"/>
            </a:lvl1pPr>
            <a:lvl2pPr marL="457164" indent="0">
              <a:buNone/>
              <a:defRPr sz="1200"/>
            </a:lvl2pPr>
            <a:lvl3pPr marL="914328" indent="0">
              <a:buNone/>
              <a:defRPr sz="1001"/>
            </a:lvl3pPr>
            <a:lvl4pPr marL="1371493" indent="0">
              <a:buNone/>
              <a:defRPr sz="900"/>
            </a:lvl4pPr>
            <a:lvl5pPr marL="1828657" indent="0">
              <a:buNone/>
              <a:defRPr sz="900"/>
            </a:lvl5pPr>
            <a:lvl6pPr marL="2285821" indent="0">
              <a:buNone/>
              <a:defRPr sz="900"/>
            </a:lvl6pPr>
            <a:lvl7pPr marL="2742985" indent="0">
              <a:buNone/>
              <a:defRPr sz="900"/>
            </a:lvl7pPr>
            <a:lvl8pPr marL="3200149" indent="0">
              <a:buNone/>
              <a:defRPr sz="900"/>
            </a:lvl8pPr>
            <a:lvl9pPr marL="3657314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6F110EB-9DF7-4417-9012-EBBB61F616A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5031753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20" y="4800600"/>
            <a:ext cx="7315200" cy="566738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20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1"/>
            </a:lvl1pPr>
            <a:lvl2pPr marL="457164" indent="0">
              <a:buNone/>
              <a:defRPr sz="2801"/>
            </a:lvl2pPr>
            <a:lvl3pPr marL="914328" indent="0">
              <a:buNone/>
              <a:defRPr sz="2401"/>
            </a:lvl3pPr>
            <a:lvl4pPr marL="1371493" indent="0">
              <a:buNone/>
              <a:defRPr sz="1999"/>
            </a:lvl4pPr>
            <a:lvl5pPr marL="1828657" indent="0">
              <a:buNone/>
              <a:defRPr sz="1999"/>
            </a:lvl5pPr>
            <a:lvl6pPr marL="2285821" indent="0">
              <a:buNone/>
              <a:defRPr sz="1999"/>
            </a:lvl6pPr>
            <a:lvl7pPr marL="2742985" indent="0">
              <a:buNone/>
              <a:defRPr sz="1999"/>
            </a:lvl7pPr>
            <a:lvl8pPr marL="3200149" indent="0">
              <a:buNone/>
              <a:defRPr sz="1999"/>
            </a:lvl8pPr>
            <a:lvl9pPr marL="3657314" indent="0">
              <a:buNone/>
              <a:defRPr sz="1999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20" y="5367345"/>
            <a:ext cx="7315200" cy="804862"/>
          </a:xfrm>
        </p:spPr>
        <p:txBody>
          <a:bodyPr/>
          <a:lstStyle>
            <a:lvl1pPr marL="0" indent="0">
              <a:buNone/>
              <a:defRPr sz="1401"/>
            </a:lvl1pPr>
            <a:lvl2pPr marL="457164" indent="0">
              <a:buNone/>
              <a:defRPr sz="1200"/>
            </a:lvl2pPr>
            <a:lvl3pPr marL="914328" indent="0">
              <a:buNone/>
              <a:defRPr sz="1001"/>
            </a:lvl3pPr>
            <a:lvl4pPr marL="1371493" indent="0">
              <a:buNone/>
              <a:defRPr sz="900"/>
            </a:lvl4pPr>
            <a:lvl5pPr marL="1828657" indent="0">
              <a:buNone/>
              <a:defRPr sz="900"/>
            </a:lvl5pPr>
            <a:lvl6pPr marL="2285821" indent="0">
              <a:buNone/>
              <a:defRPr sz="900"/>
            </a:lvl6pPr>
            <a:lvl7pPr marL="2742985" indent="0">
              <a:buNone/>
              <a:defRPr sz="900"/>
            </a:lvl7pPr>
            <a:lvl8pPr marL="3200149" indent="0">
              <a:buNone/>
              <a:defRPr sz="900"/>
            </a:lvl8pPr>
            <a:lvl9pPr marL="3657314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A1EA8B2-09E0-4553-A6F5-DDBAE28659A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9399345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137577D-5B07-4C25-A687-AB108D6772D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984448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48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5" y="274648"/>
            <a:ext cx="8026399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7D9B191-D3E0-49F8-947F-76B4C360539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6162375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609602" y="274648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F31F74F-8A61-480F-A2FD-92435B083BF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3693368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AF26-33E6-4321-8282-62FE91461228}" type="datetimeFigureOut">
              <a:rPr lang="zh-TW" altLang="en-US" smtClean="0">
                <a:solidFill>
                  <a:srgbClr val="76DBF4">
                    <a:lumMod val="50000"/>
                  </a:srgbClr>
                </a:solidFill>
              </a:rPr>
              <a:pPr/>
              <a:t>2025/1/3</a:t>
            </a:fld>
            <a:endParaRPr lang="zh-TW" altLang="en-US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390A-6E87-4E8B-BCD9-ACAE1627B494}" type="slidenum">
              <a:rPr lang="zh-TW" altLang="en-US" smtClean="0">
                <a:solidFill>
                  <a:srgbClr val="76DBF4">
                    <a:lumMod val="5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76DBF4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1159BE8-C75F-439B-93B7-F44D097FFD7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6202426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AF26-33E6-4321-8282-62FE91461228}" type="datetimeFigureOut">
              <a:rPr lang="zh-TW" altLang="en-US" smtClean="0">
                <a:solidFill>
                  <a:srgbClr val="76DBF4">
                    <a:lumMod val="50000"/>
                  </a:srgbClr>
                </a:solidFill>
              </a:rPr>
              <a:pPr/>
              <a:t>2025/1/3</a:t>
            </a:fld>
            <a:endParaRPr lang="zh-TW" altLang="en-US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390A-6E87-4E8B-BCD9-ACAE1627B494}" type="slidenum">
              <a:rPr lang="zh-TW" altLang="en-US" smtClean="0">
                <a:solidFill>
                  <a:srgbClr val="76DBF4">
                    <a:lumMod val="5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76DBF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45288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AF26-33E6-4321-8282-62FE91461228}" type="datetimeFigureOut">
              <a:rPr lang="zh-TW" altLang="en-US" smtClean="0">
                <a:solidFill>
                  <a:srgbClr val="76DBF4">
                    <a:lumMod val="50000"/>
                  </a:srgbClr>
                </a:solidFill>
              </a:rPr>
              <a:pPr/>
              <a:t>2025/1/3</a:t>
            </a:fld>
            <a:endParaRPr lang="zh-TW" altLang="en-US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390A-6E87-4E8B-BCD9-ACAE1627B494}" type="slidenum">
              <a:rPr lang="zh-TW" altLang="en-US" smtClean="0">
                <a:solidFill>
                  <a:srgbClr val="76DBF4">
                    <a:lumMod val="5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76DBF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6196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AF26-33E6-4321-8282-62FE91461228}" type="datetimeFigureOut">
              <a:rPr lang="zh-TW" altLang="en-US" smtClean="0">
                <a:solidFill>
                  <a:srgbClr val="76DBF4">
                    <a:lumMod val="50000"/>
                  </a:srgbClr>
                </a:solidFill>
              </a:rPr>
              <a:pPr/>
              <a:t>2025/1/3</a:t>
            </a:fld>
            <a:endParaRPr lang="zh-TW" altLang="en-US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390A-6E87-4E8B-BCD9-ACAE1627B494}" type="slidenum">
              <a:rPr lang="zh-TW" altLang="en-US" smtClean="0">
                <a:solidFill>
                  <a:srgbClr val="76DBF4">
                    <a:lumMod val="5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76DBF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95871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AF26-33E6-4321-8282-62FE91461228}" type="datetimeFigureOut">
              <a:rPr lang="zh-TW" altLang="en-US" smtClean="0">
                <a:solidFill>
                  <a:srgbClr val="76DBF4">
                    <a:lumMod val="50000"/>
                  </a:srgbClr>
                </a:solidFill>
              </a:rPr>
              <a:pPr/>
              <a:t>2025/1/3</a:t>
            </a:fld>
            <a:endParaRPr lang="zh-TW" altLang="en-US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390A-6E87-4E8B-BCD9-ACAE1627B494}" type="slidenum">
              <a:rPr lang="zh-TW" altLang="en-US" smtClean="0">
                <a:solidFill>
                  <a:srgbClr val="76DBF4">
                    <a:lumMod val="5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76DBF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3440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AF26-33E6-4321-8282-62FE91461228}" type="datetimeFigureOut">
              <a:rPr lang="zh-TW" altLang="en-US" smtClean="0">
                <a:solidFill>
                  <a:srgbClr val="76DBF4">
                    <a:lumMod val="50000"/>
                  </a:srgbClr>
                </a:solidFill>
              </a:rPr>
              <a:pPr/>
              <a:t>2025/1/3</a:t>
            </a:fld>
            <a:endParaRPr lang="zh-TW" altLang="en-US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390A-6E87-4E8B-BCD9-ACAE1627B494}" type="slidenum">
              <a:rPr lang="zh-TW" altLang="en-US" smtClean="0">
                <a:solidFill>
                  <a:srgbClr val="76DBF4">
                    <a:lumMod val="5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76DBF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74243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AF26-33E6-4321-8282-62FE91461228}" type="datetimeFigureOut">
              <a:rPr lang="zh-TW" altLang="en-US" smtClean="0">
                <a:solidFill>
                  <a:srgbClr val="76DBF4">
                    <a:lumMod val="50000"/>
                  </a:srgbClr>
                </a:solidFill>
              </a:rPr>
              <a:pPr/>
              <a:t>2025/1/3</a:t>
            </a:fld>
            <a:endParaRPr lang="zh-TW" altLang="en-US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390A-6E87-4E8B-BCD9-ACAE1627B494}" type="slidenum">
              <a:rPr lang="zh-TW" altLang="en-US" smtClean="0">
                <a:solidFill>
                  <a:srgbClr val="76DBF4">
                    <a:lumMod val="5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76DBF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37489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AF26-33E6-4321-8282-62FE91461228}" type="datetimeFigureOut">
              <a:rPr lang="zh-TW" altLang="en-US" smtClean="0">
                <a:solidFill>
                  <a:srgbClr val="76DBF4">
                    <a:lumMod val="50000"/>
                  </a:srgbClr>
                </a:solidFill>
              </a:rPr>
              <a:pPr/>
              <a:t>2025/1/3</a:t>
            </a:fld>
            <a:endParaRPr lang="zh-TW" altLang="en-US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390A-6E87-4E8B-BCD9-ACAE1627B494}" type="slidenum">
              <a:rPr lang="zh-TW" altLang="en-US" smtClean="0">
                <a:solidFill>
                  <a:srgbClr val="76DBF4">
                    <a:lumMod val="5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76DBF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79685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AF26-33E6-4321-8282-62FE91461228}" type="datetimeFigureOut">
              <a:rPr lang="zh-TW" altLang="en-US" smtClean="0">
                <a:solidFill>
                  <a:srgbClr val="76DBF4">
                    <a:lumMod val="50000"/>
                  </a:srgbClr>
                </a:solidFill>
              </a:rPr>
              <a:pPr/>
              <a:t>2025/1/3</a:t>
            </a:fld>
            <a:endParaRPr lang="zh-TW" altLang="en-US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390A-6E87-4E8B-BCD9-ACAE1627B494}" type="slidenum">
              <a:rPr lang="zh-TW" altLang="en-US" smtClean="0">
                <a:solidFill>
                  <a:srgbClr val="76DBF4">
                    <a:lumMod val="5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76DBF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77308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AF26-33E6-4321-8282-62FE91461228}" type="datetimeFigureOut">
              <a:rPr lang="zh-TW" altLang="en-US" smtClean="0">
                <a:solidFill>
                  <a:srgbClr val="76DBF4">
                    <a:lumMod val="50000"/>
                  </a:srgbClr>
                </a:solidFill>
              </a:rPr>
              <a:pPr/>
              <a:t>2025/1/3</a:t>
            </a:fld>
            <a:endParaRPr lang="zh-TW" altLang="en-US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390A-6E87-4E8B-BCD9-ACAE1627B494}" type="slidenum">
              <a:rPr lang="zh-TW" altLang="en-US" smtClean="0">
                <a:solidFill>
                  <a:srgbClr val="76DBF4">
                    <a:lumMod val="5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76DBF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0385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AF26-33E6-4321-8282-62FE91461228}" type="datetimeFigureOut">
              <a:rPr lang="zh-TW" altLang="en-US" smtClean="0">
                <a:solidFill>
                  <a:srgbClr val="76DBF4">
                    <a:lumMod val="50000"/>
                  </a:srgbClr>
                </a:solidFill>
              </a:rPr>
              <a:pPr/>
              <a:t>2025/1/3</a:t>
            </a:fld>
            <a:endParaRPr lang="zh-TW" altLang="en-US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390A-6E87-4E8B-BCD9-ACAE1627B494}" type="slidenum">
              <a:rPr lang="zh-TW" altLang="en-US" smtClean="0">
                <a:solidFill>
                  <a:srgbClr val="76DBF4">
                    <a:lumMod val="5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76DBF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579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4" y="273050"/>
            <a:ext cx="4011084" cy="1162050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6" y="273052"/>
            <a:ext cx="6815667" cy="5853113"/>
          </a:xfrm>
        </p:spPr>
        <p:txBody>
          <a:bodyPr/>
          <a:lstStyle>
            <a:lvl1pPr>
              <a:defRPr sz="3201"/>
            </a:lvl1pPr>
            <a:lvl2pPr>
              <a:defRPr sz="2801"/>
            </a:lvl2pPr>
            <a:lvl3pPr>
              <a:defRPr sz="2401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4" y="1435105"/>
            <a:ext cx="4011084" cy="4691063"/>
          </a:xfrm>
        </p:spPr>
        <p:txBody>
          <a:bodyPr/>
          <a:lstStyle>
            <a:lvl1pPr marL="0" indent="0">
              <a:buNone/>
              <a:defRPr sz="1401"/>
            </a:lvl1pPr>
            <a:lvl2pPr marL="457190" indent="0">
              <a:buNone/>
              <a:defRPr sz="1200"/>
            </a:lvl2pPr>
            <a:lvl3pPr marL="914379" indent="0">
              <a:buNone/>
              <a:defRPr sz="1001"/>
            </a:lvl3pPr>
            <a:lvl4pPr marL="1371570" indent="0">
              <a:buNone/>
              <a:defRPr sz="900"/>
            </a:lvl4pPr>
            <a:lvl5pPr marL="1828759" indent="0">
              <a:buNone/>
              <a:defRPr sz="900"/>
            </a:lvl5pPr>
            <a:lvl6pPr marL="2285948" indent="0">
              <a:buNone/>
              <a:defRPr sz="900"/>
            </a:lvl6pPr>
            <a:lvl7pPr marL="2743138" indent="0">
              <a:buNone/>
              <a:defRPr sz="900"/>
            </a:lvl7pPr>
            <a:lvl8pPr marL="3200328" indent="0">
              <a:buNone/>
              <a:defRPr sz="900"/>
            </a:lvl8pPr>
            <a:lvl9pPr marL="3657518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1B64F06-7BE4-414F-9517-CF050F4E03E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4534244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AF26-33E6-4321-8282-62FE91461228}" type="datetimeFigureOut">
              <a:rPr lang="zh-TW" altLang="en-US" smtClean="0">
                <a:solidFill>
                  <a:srgbClr val="76DBF4">
                    <a:lumMod val="50000"/>
                  </a:srgbClr>
                </a:solidFill>
              </a:rPr>
              <a:pPr/>
              <a:t>2025/1/3</a:t>
            </a:fld>
            <a:endParaRPr lang="zh-TW" altLang="en-US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390A-6E87-4E8B-BCD9-ACAE1627B494}" type="slidenum">
              <a:rPr lang="zh-TW" altLang="en-US" smtClean="0">
                <a:solidFill>
                  <a:srgbClr val="76DBF4">
                    <a:lumMod val="5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619263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AF26-33E6-4321-8282-62FE91461228}" type="datetimeFigureOut">
              <a:rPr lang="zh-TW" altLang="en-US" smtClean="0">
                <a:solidFill>
                  <a:srgbClr val="76DBF4">
                    <a:lumMod val="50000"/>
                  </a:srgbClr>
                </a:solidFill>
              </a:rPr>
              <a:pPr/>
              <a:t>2025/1/3</a:t>
            </a:fld>
            <a:endParaRPr lang="zh-TW" altLang="en-US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390A-6E87-4E8B-BCD9-ACAE1627B494}" type="slidenum">
              <a:rPr lang="zh-TW" altLang="en-US" smtClean="0">
                <a:solidFill>
                  <a:srgbClr val="76DBF4">
                    <a:lumMod val="5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76DBF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82192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AF26-33E6-4321-8282-62FE91461228}" type="datetimeFigureOut">
              <a:rPr lang="zh-TW" altLang="en-US" smtClean="0">
                <a:solidFill>
                  <a:srgbClr val="76DBF4">
                    <a:lumMod val="50000"/>
                  </a:srgbClr>
                </a:solidFill>
              </a:rPr>
              <a:pPr/>
              <a:t>2025/1/3</a:t>
            </a:fld>
            <a:endParaRPr lang="zh-TW" altLang="en-US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390A-6E87-4E8B-BCD9-ACAE1627B494}" type="slidenum">
              <a:rPr lang="zh-TW" altLang="en-US" smtClean="0">
                <a:solidFill>
                  <a:srgbClr val="76DBF4">
                    <a:lumMod val="5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488551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AF26-33E6-4321-8282-62FE91461228}" type="datetimeFigureOut">
              <a:rPr lang="zh-TW" altLang="en-US" smtClean="0">
                <a:solidFill>
                  <a:srgbClr val="76DBF4">
                    <a:lumMod val="50000"/>
                  </a:srgbClr>
                </a:solidFill>
              </a:rPr>
              <a:pPr/>
              <a:t>2025/1/3</a:t>
            </a:fld>
            <a:endParaRPr lang="zh-TW" altLang="en-US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390A-6E87-4E8B-BCD9-ACAE1627B494}" type="slidenum">
              <a:rPr lang="zh-TW" altLang="en-US" smtClean="0">
                <a:solidFill>
                  <a:srgbClr val="76DBF4">
                    <a:lumMod val="5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76DBF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64479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AF26-33E6-4321-8282-62FE91461228}" type="datetimeFigureOut">
              <a:rPr lang="zh-TW" altLang="en-US" smtClean="0">
                <a:solidFill>
                  <a:srgbClr val="76DBF4">
                    <a:lumMod val="50000"/>
                  </a:srgbClr>
                </a:solidFill>
              </a:rPr>
              <a:pPr/>
              <a:t>2025/1/3</a:t>
            </a:fld>
            <a:endParaRPr lang="zh-TW" altLang="en-US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390A-6E87-4E8B-BCD9-ACAE1627B494}" type="slidenum">
              <a:rPr lang="zh-TW" altLang="en-US" smtClean="0">
                <a:solidFill>
                  <a:srgbClr val="76DBF4">
                    <a:lumMod val="5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76DBF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91296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AF26-33E6-4321-8282-62FE91461228}" type="datetimeFigureOut">
              <a:rPr lang="zh-TW" altLang="en-US" smtClean="0">
                <a:solidFill>
                  <a:srgbClr val="76DBF4">
                    <a:lumMod val="50000"/>
                  </a:srgbClr>
                </a:solidFill>
              </a:rPr>
              <a:pPr/>
              <a:t>2025/1/3</a:t>
            </a:fld>
            <a:endParaRPr lang="zh-TW" altLang="en-US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390A-6E87-4E8B-BCD9-ACAE1627B494}" type="slidenum">
              <a:rPr lang="zh-TW" altLang="en-US" smtClean="0">
                <a:solidFill>
                  <a:srgbClr val="76DBF4">
                    <a:lumMod val="5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76DBF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81032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EFFBFA1-91F2-4D15-ADC3-9B73E2DA9304}" type="datetimeFigureOut">
              <a:rPr lang="zh-TW" altLang="en-US"/>
              <a:pPr>
                <a:defRPr/>
              </a:pPr>
              <a:t>2025/1/3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D495019-2F71-4A51-B3D9-8FBB04BCD45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261844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7EBA5EE-B888-454F-AEC7-D3213D0FB28E}" type="datetimeFigureOut">
              <a:rPr lang="zh-TW" altLang="en-US"/>
              <a:pPr>
                <a:defRPr/>
              </a:pPr>
              <a:t>2025/1/3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0248D7B-58A7-483E-9A68-699F35A15EC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470398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8" y="440690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8" y="2906717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1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2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0274F43-8089-4399-BE47-A824AE03988F}" type="datetimeFigureOut">
              <a:rPr lang="zh-TW" altLang="en-US"/>
              <a:pPr>
                <a:defRPr/>
              </a:pPr>
              <a:t>2025/1/3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F7BCF37-BF10-4DB3-B438-4E192B683F8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875067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1"/>
            </a:lvl2pPr>
            <a:lvl3pPr>
              <a:defRPr sz="2000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1"/>
            </a:lvl2pPr>
            <a:lvl3pPr>
              <a:defRPr sz="2000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863DE90-26BF-4447-9BE2-2A3B793CF52E}" type="datetimeFigureOut">
              <a:rPr lang="zh-TW" altLang="en-US"/>
              <a:pPr>
                <a:defRPr/>
              </a:pPr>
              <a:t>2025/1/3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8992B95-C090-4200-8AE3-451FD9AE4B3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3829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9" y="4800600"/>
            <a:ext cx="7315200" cy="566738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1"/>
            </a:lvl1pPr>
            <a:lvl2pPr marL="457190" indent="0">
              <a:buNone/>
              <a:defRPr sz="2801"/>
            </a:lvl2pPr>
            <a:lvl3pPr marL="914379" indent="0">
              <a:buNone/>
              <a:defRPr sz="2401"/>
            </a:lvl3pPr>
            <a:lvl4pPr marL="1371570" indent="0">
              <a:buNone/>
              <a:defRPr sz="1999"/>
            </a:lvl4pPr>
            <a:lvl5pPr marL="1828759" indent="0">
              <a:buNone/>
              <a:defRPr sz="1999"/>
            </a:lvl5pPr>
            <a:lvl6pPr marL="2285948" indent="0">
              <a:buNone/>
              <a:defRPr sz="1999"/>
            </a:lvl6pPr>
            <a:lvl7pPr marL="2743138" indent="0">
              <a:buNone/>
              <a:defRPr sz="1999"/>
            </a:lvl7pPr>
            <a:lvl8pPr marL="3200328" indent="0">
              <a:buNone/>
              <a:defRPr sz="1999"/>
            </a:lvl8pPr>
            <a:lvl9pPr marL="3657518" indent="0">
              <a:buNone/>
              <a:defRPr sz="1999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9" y="5367345"/>
            <a:ext cx="7315200" cy="804862"/>
          </a:xfrm>
        </p:spPr>
        <p:txBody>
          <a:bodyPr/>
          <a:lstStyle>
            <a:lvl1pPr marL="0" indent="0">
              <a:buNone/>
              <a:defRPr sz="1401"/>
            </a:lvl1pPr>
            <a:lvl2pPr marL="457190" indent="0">
              <a:buNone/>
              <a:defRPr sz="1200"/>
            </a:lvl2pPr>
            <a:lvl3pPr marL="914379" indent="0">
              <a:buNone/>
              <a:defRPr sz="1001"/>
            </a:lvl3pPr>
            <a:lvl4pPr marL="1371570" indent="0">
              <a:buNone/>
              <a:defRPr sz="900"/>
            </a:lvl4pPr>
            <a:lvl5pPr marL="1828759" indent="0">
              <a:buNone/>
              <a:defRPr sz="900"/>
            </a:lvl5pPr>
            <a:lvl6pPr marL="2285948" indent="0">
              <a:buNone/>
              <a:defRPr sz="900"/>
            </a:lvl6pPr>
            <a:lvl7pPr marL="2743138" indent="0">
              <a:buNone/>
              <a:defRPr sz="900"/>
            </a:lvl7pPr>
            <a:lvl8pPr marL="3200328" indent="0">
              <a:buNone/>
              <a:defRPr sz="900"/>
            </a:lvl8pPr>
            <a:lvl9pPr marL="3657518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E3A418F-59F9-4953-95C3-85C51C146DA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4430822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7" cy="639762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141" indent="0">
              <a:buNone/>
              <a:defRPr sz="2000" b="1"/>
            </a:lvl2pPr>
            <a:lvl3pPr marL="914283" indent="0">
              <a:buNone/>
              <a:defRPr sz="1799" b="1"/>
            </a:lvl3pPr>
            <a:lvl4pPr marL="1371424" indent="0">
              <a:buNone/>
              <a:defRPr sz="1600" b="1"/>
            </a:lvl4pPr>
            <a:lvl5pPr marL="1828566" indent="0">
              <a:buNone/>
              <a:defRPr sz="1600" b="1"/>
            </a:lvl5pPr>
            <a:lvl6pPr marL="2285707" indent="0">
              <a:buNone/>
              <a:defRPr sz="1600" b="1"/>
            </a:lvl6pPr>
            <a:lvl7pPr marL="2742849" indent="0">
              <a:buNone/>
              <a:defRPr sz="1600" b="1"/>
            </a:lvl7pPr>
            <a:lvl8pPr marL="3199989" indent="0">
              <a:buNone/>
              <a:defRPr sz="1600" b="1"/>
            </a:lvl8pPr>
            <a:lvl9pPr marL="3657132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8"/>
          </a:xfrm>
        </p:spPr>
        <p:txBody>
          <a:bodyPr/>
          <a:lstStyle>
            <a:lvl1pPr>
              <a:defRPr sz="2401"/>
            </a:lvl1pPr>
            <a:lvl2pPr>
              <a:defRPr sz="20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141" indent="0">
              <a:buNone/>
              <a:defRPr sz="2000" b="1"/>
            </a:lvl2pPr>
            <a:lvl3pPr marL="914283" indent="0">
              <a:buNone/>
              <a:defRPr sz="1799" b="1"/>
            </a:lvl3pPr>
            <a:lvl4pPr marL="1371424" indent="0">
              <a:buNone/>
              <a:defRPr sz="1600" b="1"/>
            </a:lvl4pPr>
            <a:lvl5pPr marL="1828566" indent="0">
              <a:buNone/>
              <a:defRPr sz="1600" b="1"/>
            </a:lvl5pPr>
            <a:lvl6pPr marL="2285707" indent="0">
              <a:buNone/>
              <a:defRPr sz="1600" b="1"/>
            </a:lvl6pPr>
            <a:lvl7pPr marL="2742849" indent="0">
              <a:buNone/>
              <a:defRPr sz="1600" b="1"/>
            </a:lvl7pPr>
            <a:lvl8pPr marL="3199989" indent="0">
              <a:buNone/>
              <a:defRPr sz="1600" b="1"/>
            </a:lvl8pPr>
            <a:lvl9pPr marL="3657132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401"/>
            </a:lvl1pPr>
            <a:lvl2pPr>
              <a:defRPr sz="20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3C8D122-05F1-42A7-BDB2-C158DCCCF240}" type="datetimeFigureOut">
              <a:rPr lang="zh-TW" altLang="en-US"/>
              <a:pPr>
                <a:defRPr/>
              </a:pPr>
              <a:t>2025/1/3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7BBC8A4-C95A-4D5F-8BE1-287ED58C77C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742992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2527C3B-A6F0-4965-8FC6-A99643E75980}" type="datetimeFigureOut">
              <a:rPr lang="zh-TW" altLang="en-US"/>
              <a:pPr>
                <a:defRPr/>
              </a:pPr>
              <a:t>2025/1/3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7B74D17-FA48-4670-A843-6D8E84F747F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686361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063A446-6782-4F19-8501-8B6CFE1E0F37}" type="datetimeFigureOut">
              <a:rPr lang="zh-TW" altLang="en-US"/>
              <a:pPr>
                <a:defRPr/>
              </a:pPr>
              <a:t>2025/1/3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0C431AD-039A-4A69-BD7A-17471B13AAB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994942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7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1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1" indent="0">
              <a:buNone/>
              <a:defRPr sz="1200"/>
            </a:lvl2pPr>
            <a:lvl3pPr marL="914283" indent="0">
              <a:buNone/>
              <a:defRPr sz="1000"/>
            </a:lvl3pPr>
            <a:lvl4pPr marL="1371424" indent="0">
              <a:buNone/>
              <a:defRPr sz="900"/>
            </a:lvl4pPr>
            <a:lvl5pPr marL="1828566" indent="0">
              <a:buNone/>
              <a:defRPr sz="900"/>
            </a:lvl5pPr>
            <a:lvl6pPr marL="2285707" indent="0">
              <a:buNone/>
              <a:defRPr sz="900"/>
            </a:lvl6pPr>
            <a:lvl7pPr marL="2742849" indent="0">
              <a:buNone/>
              <a:defRPr sz="900"/>
            </a:lvl7pPr>
            <a:lvl8pPr marL="3199989" indent="0">
              <a:buNone/>
              <a:defRPr sz="900"/>
            </a:lvl8pPr>
            <a:lvl9pPr marL="3657132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5199C90-96A2-4E62-8888-C6839430D579}" type="datetimeFigureOut">
              <a:rPr lang="zh-TW" altLang="en-US"/>
              <a:pPr>
                <a:defRPr/>
              </a:pPr>
              <a:t>2025/1/3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28F9933-EC9B-468F-968D-F24443E4295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4175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21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21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41" indent="0">
              <a:buNone/>
              <a:defRPr sz="2800"/>
            </a:lvl2pPr>
            <a:lvl3pPr marL="914283" indent="0">
              <a:buNone/>
              <a:defRPr sz="2401"/>
            </a:lvl3pPr>
            <a:lvl4pPr marL="1371424" indent="0">
              <a:buNone/>
              <a:defRPr sz="2000"/>
            </a:lvl4pPr>
            <a:lvl5pPr marL="1828566" indent="0">
              <a:buNone/>
              <a:defRPr sz="2000"/>
            </a:lvl5pPr>
            <a:lvl6pPr marL="2285707" indent="0">
              <a:buNone/>
              <a:defRPr sz="2000"/>
            </a:lvl6pPr>
            <a:lvl7pPr marL="2742849" indent="0">
              <a:buNone/>
              <a:defRPr sz="2000"/>
            </a:lvl7pPr>
            <a:lvl8pPr marL="3199989" indent="0">
              <a:buNone/>
              <a:defRPr sz="2000"/>
            </a:lvl8pPr>
            <a:lvl9pPr marL="3657132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21" y="5367342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1" indent="0">
              <a:buNone/>
              <a:defRPr sz="1200"/>
            </a:lvl2pPr>
            <a:lvl3pPr marL="914283" indent="0">
              <a:buNone/>
              <a:defRPr sz="1000"/>
            </a:lvl3pPr>
            <a:lvl4pPr marL="1371424" indent="0">
              <a:buNone/>
              <a:defRPr sz="900"/>
            </a:lvl4pPr>
            <a:lvl5pPr marL="1828566" indent="0">
              <a:buNone/>
              <a:defRPr sz="900"/>
            </a:lvl5pPr>
            <a:lvl6pPr marL="2285707" indent="0">
              <a:buNone/>
              <a:defRPr sz="900"/>
            </a:lvl6pPr>
            <a:lvl7pPr marL="2742849" indent="0">
              <a:buNone/>
              <a:defRPr sz="900"/>
            </a:lvl7pPr>
            <a:lvl8pPr marL="3199989" indent="0">
              <a:buNone/>
              <a:defRPr sz="900"/>
            </a:lvl8pPr>
            <a:lvl9pPr marL="3657132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7F5F8D9-0BD8-4D18-A404-E82FB784D9BE}" type="datetimeFigureOut">
              <a:rPr lang="zh-TW" altLang="en-US"/>
              <a:pPr>
                <a:defRPr/>
              </a:pPr>
              <a:t>2025/1/3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2AAE9A9-6E56-4035-BE64-5CFB55BDE31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397342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842004B-9EFB-479C-8D59-FACA0BD80AA5}" type="datetimeFigureOut">
              <a:rPr lang="zh-TW" altLang="en-US"/>
              <a:pPr>
                <a:defRPr/>
              </a:pPr>
              <a:t>2025/1/3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8BDF16F-3EAC-4806-9471-D34214F63ED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839315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18C58B3-2200-40E1-9CC1-77CEDCBEBCE5}" type="datetimeFigureOut">
              <a:rPr lang="zh-TW" altLang="en-US"/>
              <a:pPr>
                <a:defRPr/>
              </a:pPr>
              <a:t>2025/1/3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24F2BEE-7F57-48B8-85C4-66F3A4C05E4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71728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609600" y="274642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3119BE0-9990-4F56-BC32-D872AA45798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9953238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ADAD08-5A23-4C11-8F9E-9320ADC5987E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13388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pPr>
              <a:defRPr/>
            </a:pPr>
            <a:fld id="{37E6C827-874C-4F73-93DE-64176A10E768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69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8.xml"/><Relationship Id="rId18" Type="http://schemas.openxmlformats.org/officeDocument/2006/relationships/theme" Target="../theme/theme11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27.xml"/><Relationship Id="rId16" Type="http://schemas.openxmlformats.org/officeDocument/2006/relationships/slideLayout" Target="../slideLayouts/slideLayout141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35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13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slideLayout" Target="../slideLayouts/slideLayout154.xml"/><Relationship Id="rId17" Type="http://schemas.openxmlformats.org/officeDocument/2006/relationships/theme" Target="../theme/theme12.xml"/><Relationship Id="rId2" Type="http://schemas.openxmlformats.org/officeDocument/2006/relationships/slideLayout" Target="../slideLayouts/slideLayout144.xml"/><Relationship Id="rId16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5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Relationship Id="rId14" Type="http://schemas.openxmlformats.org/officeDocument/2006/relationships/slideLayout" Target="../slideLayouts/slideLayout156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3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5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7.xml"/><Relationship Id="rId3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6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5.xml"/><Relationship Id="rId11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10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17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99.xml"/><Relationship Id="rId16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slideLayout" Target="../slideLayouts/slideLayout1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09449" y="275228"/>
            <a:ext cx="10973102" cy="114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560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09449" y="1599948"/>
            <a:ext cx="10973102" cy="4526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450" y="6355937"/>
            <a:ext cx="2844598" cy="365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6331" y="6355937"/>
            <a:ext cx="3859338" cy="365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953" y="6355937"/>
            <a:ext cx="2844599" cy="3659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43">
                <a:solidFill>
                  <a:srgbClr val="898989"/>
                </a:solidFill>
                <a:latin typeface="Tahoma" panose="020B060403050404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E80F6B-9D12-4F9B-B88E-B252F8B3483A}" type="slidenum">
              <a:rPr kumimoji="1" lang="en-US" altLang="zh-TW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/>
          </a:p>
        </p:txBody>
      </p:sp>
    </p:spTree>
    <p:extLst>
      <p:ext uri="{BB962C8B-B14F-4D97-AF65-F5344CB8AC3E}">
        <p14:creationId xmlns:p14="http://schemas.microsoft.com/office/powerpoint/2010/main" val="243541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82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82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82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82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82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190" algn="ctr" rtl="0" fontAlgn="base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379" algn="ctr" rtl="0" fontAlgn="base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570" algn="ctr" rtl="0" fontAlgn="base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759" algn="ctr" rtl="0" fontAlgn="base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1769" indent="-34176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144" kern="1200">
          <a:solidFill>
            <a:schemeClr val="tx1"/>
          </a:solidFill>
          <a:latin typeface="+mn-lt"/>
          <a:ea typeface="+mn-ea"/>
          <a:cs typeface="+mn-cs"/>
        </a:defRPr>
      </a:lvl1pPr>
      <a:lvl2pPr marL="742516" indent="-28430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63" kern="1200">
          <a:solidFill>
            <a:schemeClr val="tx1"/>
          </a:solidFill>
          <a:latin typeface="+mn-lt"/>
          <a:ea typeface="+mn-ea"/>
          <a:cs typeface="+mn-cs"/>
        </a:defRPr>
      </a:lvl2pPr>
      <a:lvl3pPr marL="1141751" indent="-22835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382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3" indent="-22835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2056663" indent="-22835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514544" indent="-228594" algn="l" defTabSz="914379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732" indent="-228594" algn="l" defTabSz="914379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923" indent="-228594" algn="l" defTabSz="914379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6113" indent="-228594" algn="l" defTabSz="914379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37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90" algn="l" defTabSz="91437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79" algn="l" defTabSz="91437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0" algn="l" defTabSz="91437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9" algn="l" defTabSz="91437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8" algn="l" defTabSz="91437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8" algn="l" defTabSz="91437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8" algn="l" defTabSz="91437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518" algn="l" defTabSz="91437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DD5AF26-33E6-4321-8282-62FE91461228}" type="datetimeFigureOut">
              <a:rPr lang="zh-TW" altLang="en-US" smtClean="0">
                <a:solidFill>
                  <a:srgbClr val="4A66AC"/>
                </a:solidFill>
              </a:rPr>
              <a:pPr/>
              <a:t>2025/1/3</a:t>
            </a:fld>
            <a:endParaRPr lang="zh-TW" altLang="en-US">
              <a:solidFill>
                <a:srgbClr val="4A66A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zh-TW" altLang="en-US">
              <a:solidFill>
                <a:srgbClr val="4A66A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213390A-6E87-4E8B-BCD9-ACAE1627B494}" type="slidenum">
              <a:rPr lang="zh-TW" altLang="en-US" smtClean="0">
                <a:solidFill>
                  <a:srgbClr val="4A66AC"/>
                </a:solidFill>
              </a:rPr>
              <a:pPr/>
              <a:t>‹#›</a:t>
            </a:fld>
            <a:endParaRPr lang="zh-TW" altLang="en-US">
              <a:solidFill>
                <a:srgbClr val="4A66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175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14" r:id="rId1"/>
    <p:sldLayoutId id="2147486015" r:id="rId2"/>
    <p:sldLayoutId id="2147486016" r:id="rId3"/>
    <p:sldLayoutId id="2147486017" r:id="rId4"/>
    <p:sldLayoutId id="2147486018" r:id="rId5"/>
    <p:sldLayoutId id="2147486019" r:id="rId6"/>
    <p:sldLayoutId id="2147486020" r:id="rId7"/>
    <p:sldLayoutId id="2147486021" r:id="rId8"/>
    <p:sldLayoutId id="2147486022" r:id="rId9"/>
    <p:sldLayoutId id="2147486023" r:id="rId10"/>
    <p:sldLayoutId id="21474860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F29CB50-EB41-4829-94E5-83BEDB04330A}" type="datetimeFigureOut">
              <a:rPr lang="zh-TW" altLang="en-US" smtClean="0">
                <a:solidFill>
                  <a:prstClr val="black"/>
                </a:solidFill>
              </a:rPr>
              <a:pPr/>
              <a:t>2025/1/3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78CB694-7AEF-430A-AF50-1FE5C4157A3F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408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64" r:id="rId1"/>
    <p:sldLayoutId id="2147486065" r:id="rId2"/>
    <p:sldLayoutId id="2147486066" r:id="rId3"/>
    <p:sldLayoutId id="2147486067" r:id="rId4"/>
    <p:sldLayoutId id="2147486068" r:id="rId5"/>
    <p:sldLayoutId id="2147486069" r:id="rId6"/>
    <p:sldLayoutId id="2147486070" r:id="rId7"/>
    <p:sldLayoutId id="2147486071" r:id="rId8"/>
    <p:sldLayoutId id="2147486072" r:id="rId9"/>
    <p:sldLayoutId id="2147486073" r:id="rId10"/>
    <p:sldLayoutId id="2147486074" r:id="rId11"/>
    <p:sldLayoutId id="2147486075" r:id="rId12"/>
    <p:sldLayoutId id="2147486076" r:id="rId13"/>
    <p:sldLayoutId id="2147486077" r:id="rId14"/>
    <p:sldLayoutId id="2147486078" r:id="rId15"/>
    <p:sldLayoutId id="2147486079" r:id="rId16"/>
    <p:sldLayoutId id="214748608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5AF26-33E6-4321-8282-62FE91461228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213390A-6E87-4E8B-BCD9-ACAE1627B494}" type="slidenum">
              <a:rPr lang="zh-TW" altLang="en-US" smtClean="0">
                <a:solidFill>
                  <a:srgbClr val="5FCBEF"/>
                </a:solidFill>
              </a:rPr>
              <a:pPr/>
              <a:t>‹#›</a:t>
            </a:fld>
            <a:endParaRPr lang="zh-TW" alt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947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00" r:id="rId1"/>
    <p:sldLayoutId id="2147486101" r:id="rId2"/>
    <p:sldLayoutId id="2147486102" r:id="rId3"/>
    <p:sldLayoutId id="2147486103" r:id="rId4"/>
    <p:sldLayoutId id="2147486104" r:id="rId5"/>
    <p:sldLayoutId id="2147486105" r:id="rId6"/>
    <p:sldLayoutId id="2147486106" r:id="rId7"/>
    <p:sldLayoutId id="2147486107" r:id="rId8"/>
    <p:sldLayoutId id="2147486108" r:id="rId9"/>
    <p:sldLayoutId id="2147486109" r:id="rId10"/>
    <p:sldLayoutId id="2147486110" r:id="rId11"/>
    <p:sldLayoutId id="2147486111" r:id="rId12"/>
    <p:sldLayoutId id="2147486112" r:id="rId13"/>
    <p:sldLayoutId id="2147486113" r:id="rId14"/>
    <p:sldLayoutId id="2147486114" r:id="rId15"/>
    <p:sldLayoutId id="214748611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版面配置區 1"/>
          <p:cNvSpPr>
            <a:spLocks noGrp="1"/>
          </p:cNvSpPr>
          <p:nvPr>
            <p:ph type="title"/>
          </p:nvPr>
        </p:nvSpPr>
        <p:spPr bwMode="auto">
          <a:xfrm>
            <a:off x="837803" y="364450"/>
            <a:ext cx="10516394" cy="132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8195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837803" y="1825273"/>
            <a:ext cx="10516394" cy="435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7803" y="6355937"/>
            <a:ext cx="2743276" cy="365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0322AE62-8448-4AAE-975E-FA740B38666B}" type="datetimeFigureOut">
              <a:rPr lang="zh-TW" altLang="en-US"/>
              <a:pPr>
                <a:defRPr/>
              </a:pPr>
              <a:t>2025/1/3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9301" y="6355937"/>
            <a:ext cx="4113401" cy="365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923" y="6355937"/>
            <a:ext cx="2743276" cy="365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BBB0684E-F4E1-44E1-A2E3-09CA06C856A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6542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30" r:id="rId1"/>
    <p:sldLayoutId id="2147486231" r:id="rId2"/>
    <p:sldLayoutId id="2147486232" r:id="rId3"/>
    <p:sldLayoutId id="2147486233" r:id="rId4"/>
    <p:sldLayoutId id="2147486234" r:id="rId5"/>
    <p:sldLayoutId id="2147486235" r:id="rId6"/>
    <p:sldLayoutId id="2147486236" r:id="rId7"/>
    <p:sldLayoutId id="2147486237" r:id="rId8"/>
    <p:sldLayoutId id="2147486238" r:id="rId9"/>
    <p:sldLayoutId id="2147486239" r:id="rId10"/>
    <p:sldLayoutId id="2147486240" r:id="rId11"/>
  </p:sldLayoutIdLst>
  <p:txStyles>
    <p:titleStyle>
      <a:lvl1pPr algn="l" defTabSz="913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82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3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82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2pPr>
      <a:lvl3pPr algn="l" defTabSz="913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82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3pPr>
      <a:lvl4pPr algn="l" defTabSz="913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82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4pPr>
      <a:lvl5pPr algn="l" defTabSz="913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82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5pPr>
      <a:lvl6pPr marL="435505" algn="l" defTabSz="913350" rtl="0" fontAlgn="base">
        <a:lnSpc>
          <a:spcPct val="90000"/>
        </a:lnSpc>
        <a:spcBef>
          <a:spcPct val="0"/>
        </a:spcBef>
        <a:spcAft>
          <a:spcPct val="0"/>
        </a:spcAft>
        <a:defRPr sz="4382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6pPr>
      <a:lvl7pPr marL="871009" algn="l" defTabSz="913350" rtl="0" fontAlgn="base">
        <a:lnSpc>
          <a:spcPct val="90000"/>
        </a:lnSpc>
        <a:spcBef>
          <a:spcPct val="0"/>
        </a:spcBef>
        <a:spcAft>
          <a:spcPct val="0"/>
        </a:spcAft>
        <a:defRPr sz="4382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7pPr>
      <a:lvl8pPr marL="1306513" algn="l" defTabSz="913350" rtl="0" fontAlgn="base">
        <a:lnSpc>
          <a:spcPct val="90000"/>
        </a:lnSpc>
        <a:spcBef>
          <a:spcPct val="0"/>
        </a:spcBef>
        <a:spcAft>
          <a:spcPct val="0"/>
        </a:spcAft>
        <a:defRPr sz="4382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8pPr>
      <a:lvl9pPr marL="1742018" algn="l" defTabSz="913350" rtl="0" fontAlgn="base">
        <a:lnSpc>
          <a:spcPct val="90000"/>
        </a:lnSpc>
        <a:spcBef>
          <a:spcPct val="0"/>
        </a:spcBef>
        <a:spcAft>
          <a:spcPct val="0"/>
        </a:spcAft>
        <a:defRPr sz="4382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9pPr>
    </p:titleStyle>
    <p:bodyStyle>
      <a:lvl1pPr marL="228338" indent="-228338" algn="l" defTabSz="91335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763" kern="1200">
          <a:solidFill>
            <a:schemeClr val="tx1"/>
          </a:solidFill>
          <a:latin typeface="+mn-lt"/>
          <a:ea typeface="+mn-ea"/>
          <a:cs typeface="+mn-cs"/>
        </a:defRPr>
      </a:lvl1pPr>
      <a:lvl2pPr marL="685013" indent="-228338" algn="l" defTabSz="91335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382" kern="1200">
          <a:solidFill>
            <a:schemeClr val="tx1"/>
          </a:solidFill>
          <a:latin typeface="+mn-lt"/>
          <a:ea typeface="+mn-ea"/>
          <a:cs typeface="+mn-cs"/>
        </a:defRPr>
      </a:lvl2pPr>
      <a:lvl3pPr marL="1141687" indent="-228338" algn="l" defTabSz="91335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599874" indent="-228338" algn="l" defTabSz="91335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6548" indent="-228338" algn="l" defTabSz="91335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320" indent="-228574" algn="l" defTabSz="9142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4" algn="l" defTabSz="9142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4" algn="l" defTabSz="9142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6" indent="-228574" algn="l" defTabSz="9142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29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91429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8" algn="l" defTabSz="91429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6" algn="l" defTabSz="91429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5" algn="l" defTabSz="91429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09449" y="275228"/>
            <a:ext cx="10973102" cy="114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512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09449" y="1599948"/>
            <a:ext cx="10973102" cy="4526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450" y="6355937"/>
            <a:ext cx="2844598" cy="365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348A5893-3EC0-4F92-ABB3-4ACE7F168E95}" type="datetimeFigureOut">
              <a:rPr lang="zh-TW" altLang="en-US"/>
              <a:pPr>
                <a:defRPr/>
              </a:pPr>
              <a:t>2025/1/3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6331" y="6355937"/>
            <a:ext cx="3859338" cy="365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953" y="6355937"/>
            <a:ext cx="2844599" cy="365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FD36C2FC-3CE1-4220-9480-41DF69891ED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8374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65" r:id="rId1"/>
    <p:sldLayoutId id="2147486366" r:id="rId2"/>
    <p:sldLayoutId id="2147486367" r:id="rId3"/>
    <p:sldLayoutId id="2147486368" r:id="rId4"/>
    <p:sldLayoutId id="2147486369" r:id="rId5"/>
    <p:sldLayoutId id="2147486370" r:id="rId6"/>
    <p:sldLayoutId id="2147486371" r:id="rId7"/>
    <p:sldLayoutId id="2147486372" r:id="rId8"/>
    <p:sldLayoutId id="2147486373" r:id="rId9"/>
    <p:sldLayoutId id="2147486374" r:id="rId10"/>
    <p:sldLayoutId id="2147486375" r:id="rId11"/>
  </p:sldLayoutIdLst>
  <p:txStyles>
    <p:titleStyle>
      <a:lvl1pPr algn="ctr" defTabSz="911889" rtl="0" eaLnBrk="0" fontAlgn="base" hangingPunct="0">
        <a:spcBef>
          <a:spcPct val="0"/>
        </a:spcBef>
        <a:spcAft>
          <a:spcPct val="0"/>
        </a:spcAft>
        <a:defRPr sz="4382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1889" rtl="0" eaLnBrk="0" fontAlgn="base" hangingPunct="0">
        <a:spcBef>
          <a:spcPct val="0"/>
        </a:spcBef>
        <a:spcAft>
          <a:spcPct val="0"/>
        </a:spcAft>
        <a:defRPr sz="4382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2pPr>
      <a:lvl3pPr algn="ctr" defTabSz="911889" rtl="0" eaLnBrk="0" fontAlgn="base" hangingPunct="0">
        <a:spcBef>
          <a:spcPct val="0"/>
        </a:spcBef>
        <a:spcAft>
          <a:spcPct val="0"/>
        </a:spcAft>
        <a:defRPr sz="4382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3pPr>
      <a:lvl4pPr algn="ctr" defTabSz="911889" rtl="0" eaLnBrk="0" fontAlgn="base" hangingPunct="0">
        <a:spcBef>
          <a:spcPct val="0"/>
        </a:spcBef>
        <a:spcAft>
          <a:spcPct val="0"/>
        </a:spcAft>
        <a:defRPr sz="4382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4pPr>
      <a:lvl5pPr algn="ctr" defTabSz="911889" rtl="0" eaLnBrk="0" fontAlgn="base" hangingPunct="0">
        <a:spcBef>
          <a:spcPct val="0"/>
        </a:spcBef>
        <a:spcAft>
          <a:spcPct val="0"/>
        </a:spcAft>
        <a:defRPr sz="4382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5pPr>
      <a:lvl6pPr marL="435505" algn="ctr" defTabSz="913350" rtl="0" fontAlgn="base">
        <a:spcBef>
          <a:spcPct val="0"/>
        </a:spcBef>
        <a:spcAft>
          <a:spcPct val="0"/>
        </a:spcAft>
        <a:defRPr sz="4382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6pPr>
      <a:lvl7pPr marL="871009" algn="ctr" defTabSz="913350" rtl="0" fontAlgn="base">
        <a:spcBef>
          <a:spcPct val="0"/>
        </a:spcBef>
        <a:spcAft>
          <a:spcPct val="0"/>
        </a:spcAft>
        <a:defRPr sz="4382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7pPr>
      <a:lvl8pPr marL="1306513" algn="ctr" defTabSz="913350" rtl="0" fontAlgn="base">
        <a:spcBef>
          <a:spcPct val="0"/>
        </a:spcBef>
        <a:spcAft>
          <a:spcPct val="0"/>
        </a:spcAft>
        <a:defRPr sz="4382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8pPr>
      <a:lvl9pPr marL="1742018" algn="ctr" defTabSz="913350" rtl="0" fontAlgn="base">
        <a:spcBef>
          <a:spcPct val="0"/>
        </a:spcBef>
        <a:spcAft>
          <a:spcPct val="0"/>
        </a:spcAft>
        <a:defRPr sz="4382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9pPr>
    </p:titleStyle>
    <p:bodyStyle>
      <a:lvl1pPr marL="340257" indent="-340257" algn="l" defTabSz="9118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144" kern="1200">
          <a:solidFill>
            <a:schemeClr val="tx1"/>
          </a:solidFill>
          <a:latin typeface="+mn-lt"/>
          <a:ea typeface="+mn-ea"/>
          <a:cs typeface="+mn-cs"/>
        </a:defRPr>
      </a:lvl1pPr>
      <a:lvl2pPr marL="741004" indent="-282792" algn="l" defTabSz="9118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63" kern="1200">
          <a:solidFill>
            <a:schemeClr val="tx1"/>
          </a:solidFill>
          <a:latin typeface="+mn-lt"/>
          <a:ea typeface="+mn-ea"/>
          <a:cs typeface="+mn-cs"/>
        </a:defRPr>
      </a:lvl2pPr>
      <a:lvl3pPr marL="1140238" indent="-226838" algn="l" defTabSz="9118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382" kern="1200">
          <a:solidFill>
            <a:schemeClr val="tx1"/>
          </a:solidFill>
          <a:latin typeface="+mn-lt"/>
          <a:ea typeface="+mn-ea"/>
          <a:cs typeface="+mn-cs"/>
        </a:defRPr>
      </a:lvl3pPr>
      <a:lvl4pPr marL="1598451" indent="-226838" algn="l" defTabSz="9118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2055152" indent="-226838" algn="l" defTabSz="9118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514559" indent="-228596" algn="l" defTabSz="9143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52" indent="-228596" algn="l" defTabSz="9143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44" indent="-228596" algn="l" defTabSz="9143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37" indent="-228596" algn="l" defTabSz="9143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38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93" algn="l" defTabSz="91438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85" algn="l" defTabSz="91438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7" algn="l" defTabSz="91438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770" algn="l" defTabSz="91438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963" algn="l" defTabSz="91438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155" algn="l" defTabSz="91438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347" algn="l" defTabSz="91438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540" algn="l" defTabSz="91438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09449" y="275228"/>
            <a:ext cx="10973102" cy="114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09449" y="1599948"/>
            <a:ext cx="10973102" cy="4526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450" y="6355937"/>
            <a:ext cx="2844598" cy="365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6331" y="6355937"/>
            <a:ext cx="3859338" cy="365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953" y="6355937"/>
            <a:ext cx="2844599" cy="3659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Tahoma" panose="020B060403050404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E59DB2-8698-4715-8666-71CB0A2C430F}" type="slidenum">
              <a:rPr kumimoji="1" lang="en-US" altLang="zh-TW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/>
          </a:p>
        </p:txBody>
      </p:sp>
    </p:spTree>
    <p:extLst>
      <p:ext uri="{BB962C8B-B14F-4D97-AF65-F5344CB8AC3E}">
        <p14:creationId xmlns:p14="http://schemas.microsoft.com/office/powerpoint/2010/main" val="2535011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82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82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82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82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82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190" algn="ctr" rtl="0" fontAlgn="base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379" algn="ctr" rtl="0" fontAlgn="base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570" algn="ctr" rtl="0" fontAlgn="base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759" algn="ctr" rtl="0" fontAlgn="base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1769" indent="-34176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144" kern="1200">
          <a:solidFill>
            <a:schemeClr val="tx1"/>
          </a:solidFill>
          <a:latin typeface="+mn-lt"/>
          <a:ea typeface="+mn-ea"/>
          <a:cs typeface="+mn-cs"/>
        </a:defRPr>
      </a:lvl1pPr>
      <a:lvl2pPr marL="742516" indent="-28430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63" kern="1200">
          <a:solidFill>
            <a:schemeClr val="tx1"/>
          </a:solidFill>
          <a:latin typeface="+mn-lt"/>
          <a:ea typeface="+mn-ea"/>
          <a:cs typeface="+mn-cs"/>
        </a:defRPr>
      </a:lvl2pPr>
      <a:lvl3pPr marL="1141751" indent="-22835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382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3" indent="-22835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2056663" indent="-22835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514544" indent="-228594" algn="l" defTabSz="914379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732" indent="-228594" algn="l" defTabSz="914379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923" indent="-228594" algn="l" defTabSz="914379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6113" indent="-228594" algn="l" defTabSz="914379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37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90" algn="l" defTabSz="91437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79" algn="l" defTabSz="91437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0" algn="l" defTabSz="91437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9" algn="l" defTabSz="91437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8" algn="l" defTabSz="91437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8" algn="l" defTabSz="91437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8" algn="l" defTabSz="91437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518" algn="l" defTabSz="91437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09449" y="275228"/>
            <a:ext cx="10973102" cy="114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3481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09449" y="1599948"/>
            <a:ext cx="10973102" cy="4526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450" y="6355937"/>
            <a:ext cx="2844598" cy="365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6331" y="6355937"/>
            <a:ext cx="3859338" cy="365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953" y="6355937"/>
            <a:ext cx="2844599" cy="3659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43">
                <a:solidFill>
                  <a:srgbClr val="898989"/>
                </a:solidFill>
                <a:latin typeface="Tahoma" panose="020B060403050404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91F72D-EBC7-4C93-B221-63280E0BFEAB}" type="slidenum">
              <a:rPr kumimoji="1" lang="en-US" altLang="zh-TW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/>
          </a:p>
        </p:txBody>
      </p:sp>
    </p:spTree>
    <p:extLst>
      <p:ext uri="{BB962C8B-B14F-4D97-AF65-F5344CB8AC3E}">
        <p14:creationId xmlns:p14="http://schemas.microsoft.com/office/powerpoint/2010/main" val="1450728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5" r:id="rId1"/>
    <p:sldLayoutId id="2147484626" r:id="rId2"/>
    <p:sldLayoutId id="2147484627" r:id="rId3"/>
    <p:sldLayoutId id="2147484628" r:id="rId4"/>
    <p:sldLayoutId id="2147484629" r:id="rId5"/>
    <p:sldLayoutId id="2147484630" r:id="rId6"/>
    <p:sldLayoutId id="2147484631" r:id="rId7"/>
    <p:sldLayoutId id="2147484632" r:id="rId8"/>
    <p:sldLayoutId id="2147484633" r:id="rId9"/>
    <p:sldLayoutId id="2147484634" r:id="rId10"/>
    <p:sldLayoutId id="2147484635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82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82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82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82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82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164" algn="ctr" rtl="0" fontAlgn="base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328" algn="ctr" rtl="0" fontAlgn="base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493" algn="ctr" rtl="0" fontAlgn="base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657" algn="ctr" rtl="0" fontAlgn="base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0257" indent="-34025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144" kern="1200">
          <a:solidFill>
            <a:schemeClr val="tx1"/>
          </a:solidFill>
          <a:latin typeface="+mn-lt"/>
          <a:ea typeface="+mn-ea"/>
          <a:cs typeface="+mn-cs"/>
        </a:defRPr>
      </a:lvl1pPr>
      <a:lvl2pPr marL="741004" indent="-282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63" kern="1200">
          <a:solidFill>
            <a:schemeClr val="tx1"/>
          </a:solidFill>
          <a:latin typeface="+mn-lt"/>
          <a:ea typeface="+mn-ea"/>
          <a:cs typeface="+mn-cs"/>
        </a:defRPr>
      </a:lvl2pPr>
      <a:lvl3pPr marL="1140238" indent="-22683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382" kern="1200">
          <a:solidFill>
            <a:schemeClr val="tx1"/>
          </a:solidFill>
          <a:latin typeface="+mn-lt"/>
          <a:ea typeface="+mn-ea"/>
          <a:cs typeface="+mn-cs"/>
        </a:defRPr>
      </a:lvl3pPr>
      <a:lvl4pPr marL="1598451" indent="-22683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2055152" indent="-22683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514404" indent="-228581" algn="l" defTabSz="914328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566" indent="-228581" algn="l" defTabSz="914328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731" indent="-228581" algn="l" defTabSz="914328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896" indent="-228581" algn="l" defTabSz="914328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32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64" algn="l" defTabSz="91432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28" algn="l" defTabSz="91432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3" algn="l" defTabSz="91432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57" algn="l" defTabSz="91432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1" algn="l" defTabSz="91432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985" algn="l" defTabSz="91432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149" algn="l" defTabSz="91432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14" algn="l" defTabSz="91432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73CC47-9A6F-4AE5-8A57-4B7C23B6E447}" type="datetimeFigureOut">
              <a:rPr kumimoji="1" lang="zh-TW" altLang="en-US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2025/1/3</a:t>
            </a:fld>
            <a:endParaRPr kumimoji="1" lang="zh-TW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67DBA3B-888A-4891-8F95-E81D0CF69A02}" type="slidenum">
              <a:rPr kumimoji="1" lang="zh-TW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411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6" r:id="rId1"/>
    <p:sldLayoutId id="2147484687" r:id="rId2"/>
    <p:sldLayoutId id="2147484688" r:id="rId3"/>
    <p:sldLayoutId id="2147484689" r:id="rId4"/>
    <p:sldLayoutId id="2147484690" r:id="rId5"/>
    <p:sldLayoutId id="2147484691" r:id="rId6"/>
    <p:sldLayoutId id="2147484692" r:id="rId7"/>
    <p:sldLayoutId id="2147484693" r:id="rId8"/>
    <p:sldLayoutId id="2147484694" r:id="rId9"/>
    <p:sldLayoutId id="2147484695" r:id="rId10"/>
    <p:sldLayoutId id="2147484696" r:id="rId11"/>
    <p:sldLayoutId id="214748469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09449" y="275228"/>
            <a:ext cx="10973102" cy="114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3584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09449" y="1599948"/>
            <a:ext cx="10973102" cy="4526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450" y="6355937"/>
            <a:ext cx="2844598" cy="365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DEAB699E-E249-4BF7-B0CB-5730D8D07860}" type="datetimeFigureOut">
              <a:rPr lang="zh-TW" altLang="en-US"/>
              <a:pPr>
                <a:defRPr/>
              </a:pPr>
              <a:t>2025/1/3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6331" y="6355937"/>
            <a:ext cx="3859338" cy="365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953" y="6355937"/>
            <a:ext cx="2844599" cy="3659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143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A53EFC-669E-402C-BF9E-0273B05B77FA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3934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2" r:id="rId1"/>
    <p:sldLayoutId id="2147484823" r:id="rId2"/>
    <p:sldLayoutId id="2147484824" r:id="rId3"/>
    <p:sldLayoutId id="2147484825" r:id="rId4"/>
    <p:sldLayoutId id="2147484826" r:id="rId5"/>
    <p:sldLayoutId id="2147484827" r:id="rId6"/>
    <p:sldLayoutId id="2147484828" r:id="rId7"/>
    <p:sldLayoutId id="2147484829" r:id="rId8"/>
    <p:sldLayoutId id="2147484830" r:id="rId9"/>
    <p:sldLayoutId id="2147484831" r:id="rId10"/>
    <p:sldLayoutId id="2147484832" r:id="rId11"/>
  </p:sldLayoutIdLst>
  <p:txStyles>
    <p:titleStyle>
      <a:lvl1pPr algn="ctr" defTabSz="911889" rtl="0" eaLnBrk="0" fontAlgn="base" hangingPunct="0">
        <a:spcBef>
          <a:spcPct val="0"/>
        </a:spcBef>
        <a:spcAft>
          <a:spcPct val="0"/>
        </a:spcAft>
        <a:defRPr sz="4382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1889" rtl="0" eaLnBrk="0" fontAlgn="base" hangingPunct="0">
        <a:spcBef>
          <a:spcPct val="0"/>
        </a:spcBef>
        <a:spcAft>
          <a:spcPct val="0"/>
        </a:spcAft>
        <a:defRPr sz="4382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2pPr>
      <a:lvl3pPr algn="ctr" defTabSz="911889" rtl="0" eaLnBrk="0" fontAlgn="base" hangingPunct="0">
        <a:spcBef>
          <a:spcPct val="0"/>
        </a:spcBef>
        <a:spcAft>
          <a:spcPct val="0"/>
        </a:spcAft>
        <a:defRPr sz="4382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3pPr>
      <a:lvl4pPr algn="ctr" defTabSz="911889" rtl="0" eaLnBrk="0" fontAlgn="base" hangingPunct="0">
        <a:spcBef>
          <a:spcPct val="0"/>
        </a:spcBef>
        <a:spcAft>
          <a:spcPct val="0"/>
        </a:spcAft>
        <a:defRPr sz="4382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4pPr>
      <a:lvl5pPr algn="ctr" defTabSz="911889" rtl="0" eaLnBrk="0" fontAlgn="base" hangingPunct="0">
        <a:spcBef>
          <a:spcPct val="0"/>
        </a:spcBef>
        <a:spcAft>
          <a:spcPct val="0"/>
        </a:spcAft>
        <a:defRPr sz="4382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5pPr>
      <a:lvl6pPr marL="435505" algn="ctr" defTabSz="913350" rtl="0" fontAlgn="base">
        <a:spcBef>
          <a:spcPct val="0"/>
        </a:spcBef>
        <a:spcAft>
          <a:spcPct val="0"/>
        </a:spcAft>
        <a:defRPr sz="4382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6pPr>
      <a:lvl7pPr marL="871009" algn="ctr" defTabSz="913350" rtl="0" fontAlgn="base">
        <a:spcBef>
          <a:spcPct val="0"/>
        </a:spcBef>
        <a:spcAft>
          <a:spcPct val="0"/>
        </a:spcAft>
        <a:defRPr sz="4382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7pPr>
      <a:lvl8pPr marL="1306513" algn="ctr" defTabSz="913350" rtl="0" fontAlgn="base">
        <a:spcBef>
          <a:spcPct val="0"/>
        </a:spcBef>
        <a:spcAft>
          <a:spcPct val="0"/>
        </a:spcAft>
        <a:defRPr sz="4382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8pPr>
      <a:lvl9pPr marL="1742018" algn="ctr" defTabSz="913350" rtl="0" fontAlgn="base">
        <a:spcBef>
          <a:spcPct val="0"/>
        </a:spcBef>
        <a:spcAft>
          <a:spcPct val="0"/>
        </a:spcAft>
        <a:defRPr sz="4382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9pPr>
    </p:titleStyle>
    <p:bodyStyle>
      <a:lvl1pPr marL="340257" indent="-340257" algn="l" defTabSz="9118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144" kern="1200">
          <a:solidFill>
            <a:schemeClr val="tx1"/>
          </a:solidFill>
          <a:latin typeface="+mn-lt"/>
          <a:ea typeface="+mn-ea"/>
          <a:cs typeface="+mn-cs"/>
        </a:defRPr>
      </a:lvl1pPr>
      <a:lvl2pPr marL="741004" indent="-282792" algn="l" defTabSz="9118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63" kern="1200">
          <a:solidFill>
            <a:schemeClr val="tx1"/>
          </a:solidFill>
          <a:latin typeface="+mn-lt"/>
          <a:ea typeface="+mn-ea"/>
          <a:cs typeface="+mn-cs"/>
        </a:defRPr>
      </a:lvl2pPr>
      <a:lvl3pPr marL="1140238" indent="-226838" algn="l" defTabSz="9118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382" kern="1200">
          <a:solidFill>
            <a:schemeClr val="tx1"/>
          </a:solidFill>
          <a:latin typeface="+mn-lt"/>
          <a:ea typeface="+mn-ea"/>
          <a:cs typeface="+mn-cs"/>
        </a:defRPr>
      </a:lvl3pPr>
      <a:lvl4pPr marL="1598451" indent="-226838" algn="l" defTabSz="9118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2055152" indent="-226838" algn="l" defTabSz="9118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514559" indent="-228596" algn="l" defTabSz="91438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52" indent="-228596" algn="l" defTabSz="91438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44" indent="-228596" algn="l" defTabSz="91438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37" indent="-228596" algn="l" defTabSz="91438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38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93" algn="l" defTabSz="91438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85" algn="l" defTabSz="91438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7" algn="l" defTabSz="91438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770" algn="l" defTabSz="91438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963" algn="l" defTabSz="91438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155" algn="l" defTabSz="91438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347" algn="l" defTabSz="91438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540" algn="l" defTabSz="91438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09449" y="275228"/>
            <a:ext cx="10973102" cy="114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05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09449" y="1599948"/>
            <a:ext cx="10973102" cy="4526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450" y="6355937"/>
            <a:ext cx="2844598" cy="365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6331" y="6355937"/>
            <a:ext cx="3859338" cy="365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953" y="6355937"/>
            <a:ext cx="2844599" cy="3659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Tahoma" panose="020B060403050404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AFE27B-2181-461C-BEC8-0AAEA853E8C5}" type="slidenum">
              <a:rPr kumimoji="1" lang="en-US" altLang="zh-TW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/>
          </a:p>
        </p:txBody>
      </p:sp>
    </p:spTree>
    <p:extLst>
      <p:ext uri="{BB962C8B-B14F-4D97-AF65-F5344CB8AC3E}">
        <p14:creationId xmlns:p14="http://schemas.microsoft.com/office/powerpoint/2010/main" val="2499414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10" r:id="rId1"/>
    <p:sldLayoutId id="2147485011" r:id="rId2"/>
    <p:sldLayoutId id="2147485012" r:id="rId3"/>
    <p:sldLayoutId id="2147485013" r:id="rId4"/>
    <p:sldLayoutId id="2147485014" r:id="rId5"/>
    <p:sldLayoutId id="2147485015" r:id="rId6"/>
    <p:sldLayoutId id="2147485016" r:id="rId7"/>
    <p:sldLayoutId id="2147485017" r:id="rId8"/>
    <p:sldLayoutId id="2147485018" r:id="rId9"/>
    <p:sldLayoutId id="2147485019" r:id="rId10"/>
    <p:sldLayoutId id="2147485020" r:id="rId11"/>
    <p:sldLayoutId id="2147485021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82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82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82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82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82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164" algn="ctr" rtl="0" fontAlgn="base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328" algn="ctr" rtl="0" fontAlgn="base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493" algn="ctr" rtl="0" fontAlgn="base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657" algn="ctr" rtl="0" fontAlgn="base">
        <a:spcBef>
          <a:spcPct val="0"/>
        </a:spcBef>
        <a:spcAft>
          <a:spcPct val="0"/>
        </a:spcAft>
        <a:defRPr sz="4401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0257" indent="-34025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144" kern="1200">
          <a:solidFill>
            <a:schemeClr val="tx1"/>
          </a:solidFill>
          <a:latin typeface="+mn-lt"/>
          <a:ea typeface="+mn-ea"/>
          <a:cs typeface="+mn-cs"/>
        </a:defRPr>
      </a:lvl1pPr>
      <a:lvl2pPr marL="741004" indent="-282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63" kern="1200">
          <a:solidFill>
            <a:schemeClr val="tx1"/>
          </a:solidFill>
          <a:latin typeface="+mn-lt"/>
          <a:ea typeface="+mn-ea"/>
          <a:cs typeface="+mn-cs"/>
        </a:defRPr>
      </a:lvl2pPr>
      <a:lvl3pPr marL="1140238" indent="-22683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382" kern="1200">
          <a:solidFill>
            <a:schemeClr val="tx1"/>
          </a:solidFill>
          <a:latin typeface="+mn-lt"/>
          <a:ea typeface="+mn-ea"/>
          <a:cs typeface="+mn-cs"/>
        </a:defRPr>
      </a:lvl3pPr>
      <a:lvl4pPr marL="1598451" indent="-22683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2055152" indent="-22683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514404" indent="-228581" algn="l" defTabSz="914328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566" indent="-228581" algn="l" defTabSz="914328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731" indent="-228581" algn="l" defTabSz="914328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896" indent="-228581" algn="l" defTabSz="914328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32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64" algn="l" defTabSz="91432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28" algn="l" defTabSz="91432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3" algn="l" defTabSz="91432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57" algn="l" defTabSz="91432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1" algn="l" defTabSz="91432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985" algn="l" defTabSz="91432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149" algn="l" defTabSz="91432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14" algn="l" defTabSz="91432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DD5AF26-33E6-4321-8282-62FE91461228}" type="datetimeFigureOut">
              <a:rPr lang="zh-TW" altLang="en-US" smtClean="0">
                <a:solidFill>
                  <a:srgbClr val="76DBF4">
                    <a:lumMod val="50000"/>
                  </a:srgbClr>
                </a:solidFill>
              </a:rPr>
              <a:pPr/>
              <a:t>2025/1/3</a:t>
            </a:fld>
            <a:endParaRPr lang="zh-TW" altLang="en-US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zh-TW" altLang="en-US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213390A-6E87-4E8B-BCD9-ACAE1627B494}" type="slidenum">
              <a:rPr lang="zh-TW" altLang="en-US" smtClean="0">
                <a:solidFill>
                  <a:srgbClr val="76DBF4">
                    <a:lumMod val="5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76DBF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028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82" r:id="rId1"/>
    <p:sldLayoutId id="2147485083" r:id="rId2"/>
    <p:sldLayoutId id="2147485084" r:id="rId3"/>
    <p:sldLayoutId id="2147485085" r:id="rId4"/>
    <p:sldLayoutId id="2147485086" r:id="rId5"/>
    <p:sldLayoutId id="2147485087" r:id="rId6"/>
    <p:sldLayoutId id="2147485088" r:id="rId7"/>
    <p:sldLayoutId id="2147485089" r:id="rId8"/>
    <p:sldLayoutId id="2147485090" r:id="rId9"/>
    <p:sldLayoutId id="2147485091" r:id="rId10"/>
    <p:sldLayoutId id="2147485092" r:id="rId11"/>
    <p:sldLayoutId id="2147485093" r:id="rId12"/>
    <p:sldLayoutId id="2147485094" r:id="rId13"/>
    <p:sldLayoutId id="2147485095" r:id="rId14"/>
    <p:sldLayoutId id="2147485096" r:id="rId15"/>
    <p:sldLayoutId id="2147485097" r:id="rId16"/>
    <p:sldLayoutId id="214748509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09449" y="275228"/>
            <a:ext cx="10973102" cy="114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945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09449" y="1599948"/>
            <a:ext cx="10973102" cy="4526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450" y="6355937"/>
            <a:ext cx="2844598" cy="365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24BAEF-BAED-4B11-BE5C-FDD81A5C72B7}" type="datetimeFigureOut">
              <a:rPr kumimoji="1" lang="zh-TW" alt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2025/1/3</a:t>
            </a:fld>
            <a:endParaRPr kumimoji="1" lang="zh-TW" altLang="en-US">
              <a:latin typeface="Arial" panose="020B0604020202020204" pitchFamily="34" charset="0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6331" y="6355937"/>
            <a:ext cx="3859338" cy="365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latin typeface="Arial" panose="020B0604020202020204" pitchFamily="34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953" y="6355937"/>
            <a:ext cx="2844599" cy="3659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43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C0C4DB-D0BB-4C87-83D0-B384E9CD20A9}" type="slidenum">
              <a:rPr kumimoji="1" lang="zh-TW" alt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507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37" r:id="rId1"/>
    <p:sldLayoutId id="2147485238" r:id="rId2"/>
    <p:sldLayoutId id="2147485239" r:id="rId3"/>
    <p:sldLayoutId id="2147485240" r:id="rId4"/>
    <p:sldLayoutId id="2147485241" r:id="rId5"/>
    <p:sldLayoutId id="2147485242" r:id="rId6"/>
    <p:sldLayoutId id="2147485243" r:id="rId7"/>
    <p:sldLayoutId id="2147485244" r:id="rId8"/>
    <p:sldLayoutId id="2147485245" r:id="rId9"/>
    <p:sldLayoutId id="2147485246" r:id="rId10"/>
    <p:sldLayoutId id="2147485247" r:id="rId11"/>
    <p:sldLayoutId id="214748524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82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82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82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82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82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14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28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42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37233" indent="-33723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144" kern="1200">
          <a:solidFill>
            <a:schemeClr val="tx1"/>
          </a:solidFill>
          <a:latin typeface="+mn-lt"/>
          <a:ea typeface="+mn-ea"/>
          <a:cs typeface="+mn-cs"/>
        </a:defRPr>
      </a:lvl1pPr>
      <a:lvl2pPr marL="737979" indent="-27976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63" kern="1200">
          <a:solidFill>
            <a:schemeClr val="tx1"/>
          </a:solidFill>
          <a:latin typeface="+mn-lt"/>
          <a:ea typeface="+mn-ea"/>
          <a:cs typeface="+mn-cs"/>
        </a:defRPr>
      </a:lvl2pPr>
      <a:lvl3pPr marL="1137214" indent="-2238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382" kern="1200">
          <a:solidFill>
            <a:schemeClr val="tx1"/>
          </a:solidFill>
          <a:latin typeface="+mn-lt"/>
          <a:ea typeface="+mn-ea"/>
          <a:cs typeface="+mn-cs"/>
        </a:defRPr>
      </a:lvl3pPr>
      <a:lvl4pPr marL="1595427" indent="-2238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2052127" indent="-2238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514279" indent="-228571" algn="l" defTabSz="9142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20" indent="-228571" algn="l" defTabSz="9142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62" indent="-228571" algn="l" defTabSz="9142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03" indent="-228571" algn="l" defTabSz="9142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28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41" algn="l" defTabSz="91428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283" algn="l" defTabSz="91428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4" algn="l" defTabSz="91428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566" algn="l" defTabSz="91428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707" algn="l" defTabSz="91428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849" algn="l" defTabSz="91428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989" algn="l" defTabSz="91428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132" algn="l" defTabSz="91428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DD5AF26-33E6-4321-8282-62FE91461228}" type="datetimeFigureOut">
              <a:rPr lang="zh-TW" altLang="en-US" smtClean="0">
                <a:solidFill>
                  <a:prstClr val="black"/>
                </a:solidFill>
              </a:rPr>
              <a:pPr/>
              <a:t>2025/1/3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213390A-6E87-4E8B-BCD9-ACAE1627B494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243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96" r:id="rId1"/>
    <p:sldLayoutId id="2147485997" r:id="rId2"/>
    <p:sldLayoutId id="2147485998" r:id="rId3"/>
    <p:sldLayoutId id="2147485999" r:id="rId4"/>
    <p:sldLayoutId id="2147486000" r:id="rId5"/>
    <p:sldLayoutId id="2147486001" r:id="rId6"/>
    <p:sldLayoutId id="2147486002" r:id="rId7"/>
    <p:sldLayoutId id="2147486003" r:id="rId8"/>
    <p:sldLayoutId id="2147486004" r:id="rId9"/>
    <p:sldLayoutId id="2147486005" r:id="rId10"/>
    <p:sldLayoutId id="2147486006" r:id="rId11"/>
    <p:sldLayoutId id="2147486007" r:id="rId12"/>
    <p:sldLayoutId id="2147486008" r:id="rId13"/>
    <p:sldLayoutId id="2147486009" r:id="rId14"/>
    <p:sldLayoutId id="2147486010" r:id="rId15"/>
    <p:sldLayoutId id="2147486011" r:id="rId16"/>
    <p:sldLayoutId id="214748601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20-9&#32887;&#31561;&#21338;&#22763;&#21729;&#24037;&#23531;&#12300;&#36852;&#19981;&#30456;&#20372;&#12301;&#20027;&#31649;&#21360;&#35937;&#28145;.mp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42.&#38515;&#24773;&#22238;&#35206;&#36229;&#20843;&#32929;%20&#26417;&#31435;&#20523;&#65306;&#36899;&#25105;&#37117;&#30475;&#22072;.mp4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31&#20844;&#25991;&#26159;&#28317;&#36890;&#24037;&#20855;.mp4" TargetMode="Externa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35&#20844;&#25991;&#23531;&#12300;&#33274;&#12301;&#19981;&#23531;&#12300;&#21488;&#12301;&#65311;&#65281;&#12288;&#32160;&#22996;&#65306;&#19981;&#38920;&#24375;&#21046;&#35215;&#23450;.mp4" TargetMode="External"/><Relationship Id="rId1" Type="http://schemas.openxmlformats.org/officeDocument/2006/relationships/slideLayout" Target="../slideLayouts/slideLayout4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4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7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7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標題 3"/>
          <p:cNvSpPr>
            <a:spLocks noGrp="1"/>
          </p:cNvSpPr>
          <p:nvPr>
            <p:ph type="ctrTitle"/>
          </p:nvPr>
        </p:nvSpPr>
        <p:spPr>
          <a:xfrm>
            <a:off x="53267" y="580874"/>
            <a:ext cx="12085468" cy="754457"/>
          </a:xfrm>
        </p:spPr>
        <p:txBody>
          <a:bodyPr/>
          <a:lstStyle/>
          <a:p>
            <a:r>
              <a:rPr lang="zh-TW" altLang="en-US" sz="6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國立羅東高級中學</a:t>
            </a:r>
            <a:endParaRPr lang="zh-TW" altLang="zh-TW" sz="60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1" y="1189608"/>
            <a:ext cx="12192000" cy="566839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altLang="zh-TW" sz="5400" dirty="0">
              <a:solidFill>
                <a:srgbClr val="002060"/>
              </a:solidFill>
              <a:latin typeface="標楷體" pitchFamily="65" charset="-120"/>
              <a:ea typeface="標楷體" pitchFamily="65" charset="-120"/>
              <a:hlinkClick r:id="rId3" action="ppaction://hlinkfile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60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公文寫作技巧及實務案例解析</a:t>
            </a:r>
            <a:endParaRPr lang="en-US" altLang="zh-TW" sz="60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zh-TW" sz="60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zh-TW" sz="36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  <a:hlinkClick r:id="rId4" action="ppaction://hlinkfile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zh-TW" sz="36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  <a:hlinkClick r:id="rId4" action="ppaction://hlinkfile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中 華 民 國 </a:t>
            </a:r>
            <a:r>
              <a:rPr lang="en-US" altLang="zh-TW" sz="4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114 </a:t>
            </a:r>
            <a:r>
              <a:rPr lang="zh-TW" altLang="en-US" sz="4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年 </a:t>
            </a:r>
            <a:r>
              <a:rPr lang="en-US" altLang="zh-TW" sz="4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4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月 </a:t>
            </a:r>
            <a:r>
              <a:rPr lang="en-US" altLang="zh-TW" sz="4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en-US" sz="4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日　</a:t>
            </a:r>
          </a:p>
        </p:txBody>
      </p:sp>
    </p:spTree>
    <p:extLst>
      <p:ext uri="{BB962C8B-B14F-4D97-AF65-F5344CB8AC3E}">
        <p14:creationId xmlns:p14="http://schemas.microsoft.com/office/powerpoint/2010/main" val="879933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7803" y="0"/>
            <a:ext cx="10617753" cy="599090"/>
          </a:xfrm>
        </p:spPr>
        <p:txBody>
          <a:bodyPr/>
          <a:lstStyle/>
          <a:p>
            <a:pPr algn="ctr"/>
            <a:r>
              <a:rPr lang="zh-TW" altLang="en-US" sz="4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函三大敬語座標圖</a:t>
            </a:r>
          </a:p>
        </p:txBody>
      </p:sp>
      <p:sp>
        <p:nvSpPr>
          <p:cNvPr id="4" name="向上箭號 3"/>
          <p:cNvSpPr/>
          <p:nvPr/>
        </p:nvSpPr>
        <p:spPr>
          <a:xfrm>
            <a:off x="636862" y="1213890"/>
            <a:ext cx="199164" cy="50265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5" name="向右箭號 4"/>
          <p:cNvSpPr/>
          <p:nvPr/>
        </p:nvSpPr>
        <p:spPr>
          <a:xfrm>
            <a:off x="736444" y="6103903"/>
            <a:ext cx="9051711" cy="2023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cxnSp>
        <p:nvCxnSpPr>
          <p:cNvPr id="9" name="直線單箭頭接點 8"/>
          <p:cNvCxnSpPr/>
          <p:nvPr/>
        </p:nvCxnSpPr>
        <p:spPr>
          <a:xfrm flipV="1">
            <a:off x="715953" y="2151294"/>
            <a:ext cx="7319735" cy="401106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0" y="627653"/>
            <a:ext cx="1702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上行文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9887605" y="5814915"/>
            <a:ext cx="2304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平下行文</a:t>
            </a:r>
            <a:endParaRPr lang="zh-TW" altLang="en-US" sz="36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8085479" y="1563414"/>
            <a:ext cx="1702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斜行文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975116" y="1104947"/>
            <a:ext cx="438622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上級機關</a:t>
            </a:r>
            <a:endParaRPr lang="en-US" altLang="zh-TW" sz="28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鈞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稱謂語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組織隸屬關係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貴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稱謂語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業務監督關係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en-US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檢陳</a:t>
            </a:r>
            <a:r>
              <a:rPr lang="en-US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附送語</a:t>
            </a:r>
            <a:r>
              <a:rPr lang="en-US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請鑒核</a:t>
            </a:r>
            <a:r>
              <a:rPr lang="en-US" altLang="zh-TW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期望語</a:t>
            </a:r>
            <a:r>
              <a:rPr lang="en-US" altLang="zh-TW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請核示</a:t>
            </a:r>
            <a:endParaRPr lang="en-US" altLang="zh-TW" sz="28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審查＋決定</a:t>
            </a:r>
            <a:r>
              <a:rPr lang="en-US" altLang="zh-TW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請備查</a:t>
            </a:r>
            <a:endParaRPr lang="en-US" altLang="zh-TW" sz="28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請核備</a:t>
            </a:r>
            <a:endParaRPr lang="en-US" altLang="zh-TW" sz="28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請鑒察</a:t>
            </a:r>
            <a:endParaRPr lang="en-US" altLang="zh-TW" sz="28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知悉＋存查</a:t>
            </a:r>
            <a:r>
              <a:rPr lang="en-US" altLang="zh-TW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800" dirty="0">
              <a:solidFill>
                <a:srgbClr val="0070C0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9499120" y="515022"/>
            <a:ext cx="269287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立法院、司法院、</a:t>
            </a:r>
          </a:p>
          <a:p>
            <a:r>
              <a:rPr lang="zh-TW" altLang="en-US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考試院、監察院</a:t>
            </a:r>
            <a:endParaRPr lang="en-US" altLang="zh-TW" sz="24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</a:t>
            </a:r>
            <a:r>
              <a:rPr lang="en-US" altLang="zh-TW" sz="2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稱謂語</a:t>
            </a:r>
            <a:r>
              <a:rPr lang="en-US" altLang="zh-TW" sz="2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en-US" sz="2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檢送</a:t>
            </a:r>
            <a:r>
              <a:rPr lang="en-US" altLang="zh-TW" sz="2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附送語</a:t>
            </a:r>
            <a:r>
              <a:rPr lang="en-US" altLang="zh-TW" sz="2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en-US" sz="2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請查照</a:t>
            </a:r>
            <a:r>
              <a:rPr lang="en-US" altLang="zh-TW" sz="2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期望語</a:t>
            </a:r>
            <a:r>
              <a:rPr lang="en-US" altLang="zh-TW" sz="2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5797857" y="3669364"/>
            <a:ext cx="316379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平行機關、下級機關</a:t>
            </a:r>
            <a:endParaRPr lang="en-US" altLang="zh-TW" sz="26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貴</a:t>
            </a:r>
            <a:r>
              <a:rPr lang="en-US" altLang="zh-TW" sz="2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稱謂語</a:t>
            </a:r>
            <a:r>
              <a:rPr lang="en-US" altLang="zh-TW" sz="2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en-US" sz="2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檢送</a:t>
            </a:r>
            <a:r>
              <a:rPr lang="en-US" altLang="zh-TW" sz="2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附送語</a:t>
            </a:r>
            <a:r>
              <a:rPr lang="en-US" altLang="zh-TW" sz="2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en-US" sz="2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請查照</a:t>
            </a:r>
            <a:r>
              <a:rPr lang="en-US" altLang="zh-TW" sz="2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期望語</a:t>
            </a:r>
            <a:r>
              <a:rPr lang="en-US" altLang="zh-TW" sz="2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en-US" sz="2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請辦理見復</a:t>
            </a:r>
            <a:endParaRPr lang="en-US" altLang="zh-TW" sz="2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請轉行照辦</a:t>
            </a:r>
            <a:endParaRPr lang="en-US" altLang="zh-TW" sz="2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4082363" y="695682"/>
            <a:ext cx="3588490" cy="83099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</a:rPr>
              <a:t>行政院</a:t>
            </a:r>
            <a:r>
              <a:rPr lang="en-US" altLang="zh-TW" sz="2400" b="1" dirty="0">
                <a:solidFill>
                  <a:srgbClr val="FF0000"/>
                </a:solidFill>
              </a:rPr>
              <a:t>107</a:t>
            </a:r>
            <a:r>
              <a:rPr lang="zh-TW" altLang="en-US" sz="2400" b="1" dirty="0">
                <a:solidFill>
                  <a:srgbClr val="FF0000"/>
                </a:solidFill>
              </a:rPr>
              <a:t>年</a:t>
            </a:r>
            <a:r>
              <a:rPr lang="en-US" altLang="zh-TW" sz="2400" b="1" dirty="0">
                <a:solidFill>
                  <a:srgbClr val="FF0000"/>
                </a:solidFill>
              </a:rPr>
              <a:t>3</a:t>
            </a:r>
            <a:r>
              <a:rPr lang="zh-TW" altLang="en-US" sz="2400" b="1" dirty="0">
                <a:solidFill>
                  <a:srgbClr val="FF0000"/>
                </a:solidFill>
              </a:rPr>
              <a:t>月</a:t>
            </a:r>
            <a:r>
              <a:rPr lang="en-US" altLang="zh-TW" sz="2400" b="1" dirty="0">
                <a:solidFill>
                  <a:srgbClr val="FF0000"/>
                </a:solidFill>
              </a:rPr>
              <a:t>26</a:t>
            </a:r>
            <a:r>
              <a:rPr lang="zh-TW" altLang="en-US" sz="2400" b="1" dirty="0">
                <a:solidFill>
                  <a:srgbClr val="FF0000"/>
                </a:solidFill>
              </a:rPr>
              <a:t>日文書處理院長電子信箱釋例</a:t>
            </a:r>
            <a:endParaRPr lang="en-US" altLang="zh-TW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072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5" name="文字方塊 10"/>
          <p:cNvSpPr txBox="1">
            <a:spLocks noChangeArrowheads="1"/>
          </p:cNvSpPr>
          <p:nvPr/>
        </p:nvSpPr>
        <p:spPr bwMode="auto">
          <a:xfrm>
            <a:off x="148282" y="205945"/>
            <a:ext cx="11878962" cy="692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國立○○大學 函</a:t>
            </a:r>
            <a:endParaRPr kumimoji="0" lang="en-US" altLang="zh-TW" sz="24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受文者：彰化縣立成功高級中學</a:t>
            </a:r>
            <a:endParaRPr lang="en-US" altLang="zh-TW" sz="2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base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發文日期：中華民國</a:t>
            </a:r>
            <a:r>
              <a:rPr lang="en-US" altLang="zh-TW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</a:p>
          <a:p>
            <a:pPr fontAlgn="base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發文字號：高師大科環字第</a:t>
            </a:r>
            <a:r>
              <a:rPr lang="en-US" altLang="zh-TW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1121004734</a:t>
            </a: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號</a:t>
            </a:r>
          </a:p>
          <a:p>
            <a:pPr fontAlgn="base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速別：普通件</a:t>
            </a:r>
          </a:p>
          <a:p>
            <a:pPr fontAlgn="base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密等及解密條件或保密期限：</a:t>
            </a:r>
          </a:p>
          <a:p>
            <a:pPr fontAlgn="base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附件：座談會議程</a:t>
            </a:r>
            <a:r>
              <a:rPr lang="en-US" altLang="zh-TW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份</a:t>
            </a:r>
            <a:r>
              <a:rPr lang="en-US" altLang="zh-TW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(A095L0000Q_1121004734_doc1_Attach1.pdf)</a:t>
            </a:r>
          </a:p>
          <a:p>
            <a:pPr fontAlgn="base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endParaRPr lang="en-US" altLang="zh-TW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base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en-US" altLang="zh-TW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起首語</a:t>
            </a:r>
            <a:r>
              <a:rPr lang="en-US" altLang="zh-TW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endParaRPr lang="zh-TW" altLang="en-US" sz="2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主旨：</a:t>
            </a:r>
            <a:r>
              <a:rPr lang="zh-TW" altLang="en-US" sz="2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辦理「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年高級中等學校數位學習精進方案─南區高中職學校數位學習與教學暨行政交流座談</a:t>
            </a:r>
            <a:endParaRPr lang="en-US" altLang="zh-TW" sz="2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2000"/>
              </a:lnSpc>
              <a:spcBef>
                <a:spcPts val="1000"/>
              </a:spcBef>
            </a:pP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會」，請應邀人員準時出席，</a:t>
            </a:r>
            <a:r>
              <a:rPr lang="zh-TW" altLang="en-US" sz="2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請查照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kumimoji="0" lang="en-US" altLang="zh-TW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0"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期望語</a:t>
            </a:r>
            <a:r>
              <a:rPr kumimoji="0" lang="en-US" altLang="zh-TW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kumimoji="0" lang="zh-TW" altLang="en-US" sz="2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說明：</a:t>
            </a: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一、依教育部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日臺教資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字第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1122700834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號函及本校「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年高級中等學校科技輔助自主</a:t>
            </a:r>
            <a:endParaRPr lang="en-US" altLang="zh-TW" sz="2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學習南區輔導計畫」辦理。</a:t>
            </a:r>
            <a:r>
              <a:rPr kumimoji="0"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（引據）</a:t>
            </a:r>
            <a:endParaRPr lang="zh-TW" altLang="en-US" sz="2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二、座談會相關資訊說明如下：</a:t>
            </a: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辦理時間：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14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日（星期三）上午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時至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中午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時。</a:t>
            </a: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辦理方式：採線上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Google Meet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視訊會議形式辦理。</a:t>
            </a: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會議連結：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meet.google.com/</a:t>
            </a:r>
            <a:r>
              <a:rPr lang="en-US" altLang="zh-TW" sz="2000" dirty="0" err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qzx-imof-rfp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申述</a:t>
            </a:r>
            <a:r>
              <a:rPr lang="en-US" altLang="zh-TW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三、請於當日上午上午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50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分至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時前進入會議室並完成簽到，會議室上限人數為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250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人。</a:t>
            </a:r>
            <a:r>
              <a:rPr lang="en-US" altLang="zh-TW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歸結</a:t>
            </a:r>
            <a:r>
              <a:rPr lang="en-US" altLang="zh-TW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四、請學校惠予同意所屬人員公假登記出席。</a:t>
            </a:r>
            <a:r>
              <a:rPr kumimoji="0" lang="en-US" altLang="zh-TW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(</a:t>
            </a:r>
            <a:r>
              <a:rPr kumimoji="0"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補述</a:t>
            </a:r>
            <a:r>
              <a:rPr kumimoji="0" lang="en-US" altLang="zh-TW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endParaRPr lang="en-US" altLang="zh-TW" sz="2000" kern="1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正本：彰化縣立成功高級中學、彰化縣立田中高級中學、彰化縣立和美高級中學、彰化縣立二林高級中學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副本：彰化縣立成功高級中學陳秘書冠州、彰化縣立田中高級中學楊組長淙傑、彰化縣立和美高級中學吳組長雪綿、彰化縣立二林</a:t>
            </a:r>
            <a:endParaRPr lang="en-US" altLang="zh-TW" sz="1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高級中學葉組長佳韻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1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5" name="直線單箭頭接點 4"/>
          <p:cNvCxnSpPr/>
          <p:nvPr/>
        </p:nvCxnSpPr>
        <p:spPr>
          <a:xfrm flipH="1">
            <a:off x="4483964" y="2473461"/>
            <a:ext cx="436604" cy="6363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/>
          <p:cNvCxnSpPr/>
          <p:nvPr/>
        </p:nvCxnSpPr>
        <p:spPr>
          <a:xfrm flipH="1">
            <a:off x="1169773" y="2391247"/>
            <a:ext cx="1875149" cy="30669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標題 1"/>
          <p:cNvSpPr txBox="1">
            <a:spLocks/>
          </p:cNvSpPr>
          <p:nvPr/>
        </p:nvSpPr>
        <p:spPr bwMode="auto">
          <a:xfrm>
            <a:off x="384287" y="100798"/>
            <a:ext cx="3553399" cy="41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911889" rtl="0" eaLnBrk="0" fontAlgn="base" hangingPunct="0">
              <a:spcBef>
                <a:spcPct val="0"/>
              </a:spcBef>
              <a:spcAft>
                <a:spcPct val="0"/>
              </a:spcAft>
              <a:defRPr sz="438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911889" rtl="0" eaLnBrk="0" fontAlgn="base" hangingPunct="0">
              <a:spcBef>
                <a:spcPct val="0"/>
              </a:spcBef>
              <a:spcAft>
                <a:spcPct val="0"/>
              </a:spcAft>
              <a:defRPr sz="4382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algn="ctr" defTabSz="911889" rtl="0" eaLnBrk="0" fontAlgn="base" hangingPunct="0">
              <a:spcBef>
                <a:spcPct val="0"/>
              </a:spcBef>
              <a:spcAft>
                <a:spcPct val="0"/>
              </a:spcAft>
              <a:defRPr sz="4382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algn="ctr" defTabSz="911889" rtl="0" eaLnBrk="0" fontAlgn="base" hangingPunct="0">
              <a:spcBef>
                <a:spcPct val="0"/>
              </a:spcBef>
              <a:spcAft>
                <a:spcPct val="0"/>
              </a:spcAft>
              <a:defRPr sz="4382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algn="ctr" defTabSz="911889" rtl="0" eaLnBrk="0" fontAlgn="base" hangingPunct="0">
              <a:spcBef>
                <a:spcPct val="0"/>
              </a:spcBef>
              <a:spcAft>
                <a:spcPct val="0"/>
              </a:spcAft>
              <a:defRPr sz="4382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435505" algn="ctr" defTabSz="913350" rtl="0" fontAlgn="base">
              <a:spcBef>
                <a:spcPct val="0"/>
              </a:spcBef>
              <a:spcAft>
                <a:spcPct val="0"/>
              </a:spcAft>
              <a:defRPr sz="4382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871009" algn="ctr" defTabSz="913350" rtl="0" fontAlgn="base">
              <a:spcBef>
                <a:spcPct val="0"/>
              </a:spcBef>
              <a:spcAft>
                <a:spcPct val="0"/>
              </a:spcAft>
              <a:defRPr sz="4382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1306513" algn="ctr" defTabSz="913350" rtl="0" fontAlgn="base">
              <a:spcBef>
                <a:spcPct val="0"/>
              </a:spcBef>
              <a:spcAft>
                <a:spcPct val="0"/>
              </a:spcAft>
              <a:defRPr sz="4382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1742018" algn="ctr" defTabSz="913350" rtl="0" fontAlgn="base">
              <a:spcBef>
                <a:spcPct val="0"/>
              </a:spcBef>
              <a:spcAft>
                <a:spcPct val="0"/>
              </a:spcAft>
              <a:defRPr sz="4382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l">
              <a:lnSpc>
                <a:spcPts val="2000"/>
              </a:lnSpc>
            </a:pPr>
            <a:r>
              <a:rPr lang="zh-TW" altLang="zh-TW" sz="2000" dirty="0">
                <a:solidFill>
                  <a:srgbClr val="0000FF"/>
                </a:solidFill>
                <a:latin typeface="Calibri Light" panose="020F0302020204030204"/>
                <a:ea typeface="標楷體" panose="03000509000000000000" pitchFamily="65" charset="-120"/>
              </a:rPr>
              <a:t>三段式論法作法範例</a:t>
            </a:r>
            <a:br>
              <a:rPr lang="en-US" altLang="zh-TW" sz="2000" dirty="0">
                <a:solidFill>
                  <a:srgbClr val="0000FF"/>
                </a:solidFill>
                <a:latin typeface="Calibri Light" panose="020F0302020204030204"/>
                <a:ea typeface="標楷體" panose="03000509000000000000" pitchFamily="65" charset="-120"/>
              </a:rPr>
            </a:br>
            <a:r>
              <a:rPr lang="en-US" altLang="zh-TW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引據法令及文號辦理</a:t>
            </a:r>
            <a:r>
              <a:rPr lang="en-US" altLang="zh-TW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5306497" y="615458"/>
            <a:ext cx="6512007" cy="1246495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defRPr/>
            </a:pP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說明：</a:t>
            </a:r>
            <a:endParaRPr lang="en-US" altLang="zh-TW" sz="1600" kern="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1800"/>
              </a:lnSpc>
              <a:defRPr/>
            </a:pPr>
            <a:r>
              <a:rPr lang="en-US" altLang="zh-TW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一、寫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引據</a:t>
            </a:r>
            <a:r>
              <a:rPr lang="en-US" altLang="zh-TW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敘述辦理本案係依據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法令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文號、計畫、會議決議</a:t>
            </a:r>
            <a:r>
              <a:rPr lang="en-US" altLang="zh-TW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>
              <a:lnSpc>
                <a:spcPts val="1800"/>
              </a:lnSpc>
              <a:defRPr/>
            </a:pP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二、寫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申述</a:t>
            </a:r>
            <a:r>
              <a:rPr lang="en-US" altLang="zh-TW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敘述發文之來龍去脈、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人事地時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或分析利弊因素</a:t>
            </a:r>
            <a:r>
              <a:rPr lang="en-US" altLang="zh-TW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1600" kern="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1800"/>
              </a:lnSpc>
              <a:defRPr/>
            </a:pP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三、寫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歸結</a:t>
            </a:r>
            <a:r>
              <a:rPr lang="en-US" altLang="zh-TW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敘述發文機關見解看法或向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受文者提出具體要求及作法</a:t>
            </a:r>
            <a:r>
              <a:rPr lang="en-US" altLang="zh-TW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>
              <a:lnSpc>
                <a:spcPts val="1800"/>
              </a:lnSpc>
              <a:defRPr/>
            </a:pP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四、寫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補述</a:t>
            </a:r>
            <a:r>
              <a:rPr lang="en-US" altLang="zh-TW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敘述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其他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補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充事項</a:t>
            </a:r>
            <a:r>
              <a:rPr lang="en-US" altLang="zh-TW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</p:txBody>
      </p:sp>
      <p:sp>
        <p:nvSpPr>
          <p:cNvPr id="41" name="文字方塊 40"/>
          <p:cNvSpPr txBox="1"/>
          <p:nvPr/>
        </p:nvSpPr>
        <p:spPr>
          <a:xfrm>
            <a:off x="1957731" y="2134907"/>
            <a:ext cx="4401880" cy="338554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16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主旨</a:t>
            </a:r>
            <a:r>
              <a:rPr lang="en-US" altLang="zh-TW" sz="16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=(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起首語</a:t>
            </a:r>
            <a:r>
              <a:rPr lang="en-US" altLang="zh-TW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本案主要意旨</a:t>
            </a:r>
            <a:r>
              <a:rPr lang="en-US" altLang="zh-TW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期望語</a:t>
            </a:r>
            <a:r>
              <a:rPr lang="en-US" altLang="zh-TW" sz="16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)≦60</a:t>
            </a:r>
            <a:r>
              <a:rPr lang="zh-TW" altLang="en-US" sz="16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個字</a:t>
            </a:r>
          </a:p>
        </p:txBody>
      </p:sp>
    </p:spTree>
    <p:extLst>
      <p:ext uri="{BB962C8B-B14F-4D97-AF65-F5344CB8AC3E}">
        <p14:creationId xmlns:p14="http://schemas.microsoft.com/office/powerpoint/2010/main" val="775360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449" y="275228"/>
            <a:ext cx="10973102" cy="1008627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簽之概念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422399"/>
            <a:ext cx="10515600" cy="4904509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zh-TW" altLang="en-US" sz="4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簽為</a:t>
            </a:r>
            <a:r>
              <a:rPr lang="zh-TW" altLang="en-US" sz="4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 action="ppaction://hlinkfile"/>
              </a:rPr>
              <a:t>機關內部溝通</a:t>
            </a:r>
            <a:r>
              <a:rPr lang="zh-TW" altLang="en-US" sz="4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時所使用的文書。</a:t>
            </a:r>
            <a:endParaRPr lang="en-US" altLang="zh-TW" sz="40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lnSpc>
                <a:spcPct val="100000"/>
              </a:lnSpc>
            </a:pPr>
            <a:r>
              <a:rPr lang="zh-TW" altLang="en-US" sz="4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簽為承辦人員基於職責對職掌事項有所</a:t>
            </a:r>
            <a:r>
              <a:rPr lang="zh-TW" altLang="en-US" sz="4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陳述、請示、請求、建議</a:t>
            </a:r>
            <a:r>
              <a:rPr lang="zh-TW" altLang="en-US" sz="4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時使用，供長官瞭解案情並作抉擇之依據。</a:t>
            </a:r>
            <a:endParaRPr lang="en-US" altLang="zh-TW" sz="40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3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簽屬於</a:t>
            </a:r>
            <a:r>
              <a:rPr lang="zh-TW" altLang="en-US" sz="3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上行文</a:t>
            </a:r>
            <a:r>
              <a:rPr lang="en-US" altLang="zh-TW" sz="3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簽給長官做抉擇</a:t>
            </a:r>
            <a:r>
              <a:rPr lang="en-US" altLang="zh-TW" sz="3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，撰擬時應遵守一定之</a:t>
            </a:r>
            <a:r>
              <a:rPr lang="zh-TW" altLang="en-US" sz="3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格式</a:t>
            </a:r>
            <a:r>
              <a:rPr lang="zh-TW" altLang="en-US" sz="3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sz="3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敬語</a:t>
            </a:r>
            <a:r>
              <a:rPr lang="en-US" altLang="zh-TW" sz="3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如：</a:t>
            </a:r>
            <a:r>
              <a:rPr lang="zh-TW" altLang="en-US" sz="3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鈞長、檢陳、簽請核示</a:t>
            </a:r>
            <a:r>
              <a:rPr lang="en-US" altLang="zh-TW" sz="3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，乃行政人員最基礎且最常撰寫之文書。</a:t>
            </a:r>
          </a:p>
          <a:p>
            <a:pPr lvl="0">
              <a:lnSpc>
                <a:spcPct val="100000"/>
              </a:lnSpc>
            </a:pPr>
            <a:endParaRPr lang="zh-TW" altLang="en-US" sz="40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2881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5048" y="200533"/>
            <a:ext cx="10515600" cy="796163"/>
          </a:xfrm>
        </p:spPr>
        <p:txBody>
          <a:bodyPr/>
          <a:lstStyle/>
          <a:p>
            <a:pPr algn="ctr"/>
            <a:r>
              <a:rPr lang="zh-TW" altLang="en-US" sz="4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簽之格式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6656" y="777240"/>
            <a:ext cx="10512552" cy="5216843"/>
          </a:xfrm>
        </p:spPr>
        <p:txBody>
          <a:bodyPr/>
          <a:lstStyle/>
          <a:p>
            <a:pPr marL="0" indent="0">
              <a:buNone/>
            </a:pPr>
            <a:endParaRPr lang="en-US" altLang="zh-TW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1379220" y="877001"/>
            <a:ext cx="9809988" cy="546816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indent="3495675"/>
            <a:r>
              <a:rPr lang="zh-TW" altLang="en-US" sz="1050" b="1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                                            </a:t>
            </a:r>
            <a:r>
              <a:rPr lang="zh-TW" altLang="zh-TW" sz="1400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檔</a:t>
            </a:r>
            <a:r>
              <a:rPr lang="en-US" altLang="zh-TW" sz="1400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    </a:t>
            </a:r>
            <a:r>
              <a:rPr lang="zh-TW" altLang="zh-TW" sz="1400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號：</a:t>
            </a:r>
          </a:p>
          <a:p>
            <a:pPr indent="3495675"/>
            <a:r>
              <a:rPr lang="zh-TW" altLang="en-US" sz="1400" kern="100" dirty="0">
                <a:solidFill>
                  <a:prstClr val="black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                                                            </a:t>
            </a:r>
            <a:r>
              <a:rPr lang="zh-TW" altLang="zh-TW" sz="1400" kern="100" dirty="0">
                <a:solidFill>
                  <a:prstClr val="black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保存年限：</a:t>
            </a:r>
          </a:p>
          <a:p>
            <a:r>
              <a:rPr lang="zh-TW" altLang="zh-TW" sz="3200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簽</a:t>
            </a:r>
            <a:r>
              <a:rPr lang="zh-TW" altLang="zh-TW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　</a:t>
            </a:r>
            <a:r>
              <a:rPr lang="zh-TW" altLang="en-US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於○○處</a:t>
            </a:r>
            <a:r>
              <a:rPr lang="en-US" altLang="zh-TW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(</a:t>
            </a:r>
            <a:r>
              <a:rPr lang="zh-TW" altLang="en-US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室</a:t>
            </a:r>
            <a:r>
              <a:rPr lang="en-US" altLang="zh-TW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)</a:t>
            </a:r>
            <a:r>
              <a:rPr lang="zh-TW" altLang="en-US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                 </a:t>
            </a:r>
            <a:r>
              <a:rPr lang="zh-TW" altLang="zh-TW" sz="1600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中華民國</a:t>
            </a:r>
            <a:r>
              <a:rPr lang="en-US" altLang="zh-TW" sz="1600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113</a:t>
            </a:r>
            <a:r>
              <a:rPr lang="zh-TW" altLang="zh-TW" sz="1600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年</a:t>
            </a:r>
            <a:r>
              <a:rPr lang="en-US" altLang="zh-TW" sz="1600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00</a:t>
            </a:r>
            <a:r>
              <a:rPr lang="zh-TW" altLang="zh-TW" sz="1600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月</a:t>
            </a:r>
            <a:r>
              <a:rPr lang="en-US" altLang="zh-TW" sz="1600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00</a:t>
            </a:r>
            <a:r>
              <a:rPr lang="zh-TW" altLang="zh-TW" sz="1600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日</a:t>
            </a:r>
          </a:p>
          <a:p>
            <a:pPr marL="624840" indent="-608330" eaLnBrk="0"/>
            <a:r>
              <a:rPr lang="zh-TW" altLang="zh-TW" sz="2600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主旨：</a:t>
            </a:r>
            <a:r>
              <a:rPr lang="zh-TW" altLang="zh-TW" sz="2600" u="sng" kern="1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為</a:t>
            </a:r>
            <a:r>
              <a:rPr lang="zh-TW" altLang="zh-TW" sz="2600" u="sng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（</a:t>
            </a:r>
            <a:r>
              <a:rPr lang="zh-TW" altLang="zh-TW" sz="2600" u="sng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有關</a:t>
            </a:r>
            <a:r>
              <a:rPr lang="zh-TW" altLang="zh-TW" sz="2600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）</a:t>
            </a:r>
            <a:r>
              <a:rPr lang="zh-TW" altLang="zh-TW" sz="2600" u="sng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○○○○○○○○○一案</a:t>
            </a:r>
            <a:r>
              <a:rPr lang="zh-TW" altLang="zh-TW" sz="2600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，</a:t>
            </a:r>
            <a:r>
              <a:rPr lang="zh-TW" altLang="zh-TW" sz="2600" u="sng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簽</a:t>
            </a:r>
            <a:r>
              <a:rPr lang="zh-TW" altLang="zh-TW" sz="2600" u="sng" kern="1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請核示</a:t>
            </a:r>
            <a:r>
              <a:rPr lang="zh-TW" altLang="zh-TW" sz="2600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。</a:t>
            </a:r>
            <a:endParaRPr lang="en-US" altLang="zh-TW" sz="2600" kern="1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  <a:cs typeface="標楷體" panose="03000509000000000000" pitchFamily="65" charset="-120"/>
            </a:endParaRPr>
          </a:p>
          <a:p>
            <a:pPr marL="624840" indent="-608330" eaLnBrk="0"/>
            <a:r>
              <a:rPr lang="zh-TW" altLang="zh-TW" sz="26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（</a:t>
            </a:r>
            <a:r>
              <a:rPr lang="zh-TW" altLang="zh-TW" sz="2600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主旨＝起首語</a:t>
            </a:r>
            <a:r>
              <a:rPr lang="zh-TW" altLang="zh-TW" sz="2600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＋</a:t>
            </a:r>
            <a:r>
              <a:rPr lang="en-US" altLang="zh-TW" sz="2600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      </a:t>
            </a:r>
            <a:r>
              <a:rPr lang="zh-TW" altLang="zh-TW" sz="2600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本案主要意旨</a:t>
            </a:r>
            <a:r>
              <a:rPr lang="en-US" altLang="zh-TW" sz="2600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    </a:t>
            </a:r>
            <a:r>
              <a:rPr lang="zh-TW" altLang="zh-TW" sz="2600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＋</a:t>
            </a:r>
            <a:r>
              <a:rPr lang="en-US" altLang="zh-TW" sz="2600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  </a:t>
            </a:r>
            <a:r>
              <a:rPr lang="zh-TW" altLang="zh-TW" sz="2600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期望語</a:t>
            </a:r>
            <a:r>
              <a:rPr lang="zh-TW" altLang="zh-TW" sz="26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）</a:t>
            </a:r>
            <a:endParaRPr lang="zh-TW" altLang="zh-TW" sz="2600" kern="1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  <a:cs typeface="標楷體" panose="03000509000000000000" pitchFamily="65" charset="-120"/>
            </a:endParaRPr>
          </a:p>
          <a:p>
            <a:pPr marL="628015" indent="-603885">
              <a:lnSpc>
                <a:spcPts val="3500"/>
              </a:lnSpc>
            </a:pPr>
            <a:r>
              <a:rPr lang="zh-TW" altLang="zh-TW" sz="2600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說明：（說明＝</a:t>
            </a:r>
            <a:r>
              <a:rPr lang="zh-TW" altLang="zh-TW" sz="2600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引據＋申述＋歸結</a:t>
            </a:r>
            <a:r>
              <a:rPr lang="zh-TW" altLang="zh-TW" sz="2600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）</a:t>
            </a:r>
          </a:p>
          <a:p>
            <a:pPr marL="623570" indent="-603885">
              <a:lnSpc>
                <a:spcPts val="3500"/>
              </a:lnSpc>
            </a:pPr>
            <a:r>
              <a:rPr lang="en-US" altLang="zh-TW" sz="2600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  </a:t>
            </a:r>
            <a:r>
              <a:rPr lang="zh-TW" altLang="zh-TW" sz="2600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一、</a:t>
            </a:r>
            <a:r>
              <a:rPr lang="zh-TW" altLang="zh-TW" sz="2600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（引據）</a:t>
            </a:r>
            <a:endParaRPr lang="en-US" altLang="zh-TW" sz="2600" kern="1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標楷體" panose="03000509000000000000" pitchFamily="65" charset="-120"/>
            </a:endParaRPr>
          </a:p>
          <a:p>
            <a:pPr marL="623570" indent="-603885">
              <a:lnSpc>
                <a:spcPts val="3500"/>
              </a:lnSpc>
            </a:pPr>
            <a:r>
              <a:rPr lang="en-US" altLang="zh-TW" sz="2600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  </a:t>
            </a:r>
            <a:r>
              <a:rPr lang="zh-TW" altLang="zh-TW" sz="2600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二、</a:t>
            </a:r>
            <a:r>
              <a:rPr lang="zh-TW" altLang="zh-TW" sz="2600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（申述）</a:t>
            </a:r>
            <a:endParaRPr lang="zh-TW" altLang="zh-TW" sz="2600" kern="1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標楷體" panose="03000509000000000000" pitchFamily="65" charset="-120"/>
            </a:endParaRPr>
          </a:p>
          <a:p>
            <a:pPr marL="805180" indent="-603885">
              <a:lnSpc>
                <a:spcPts val="3500"/>
              </a:lnSpc>
            </a:pPr>
            <a:r>
              <a:rPr lang="en-US" altLang="zh-TW" sz="2600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 </a:t>
            </a:r>
            <a:r>
              <a:rPr lang="zh-TW" altLang="zh-TW" sz="2600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三、</a:t>
            </a:r>
            <a:r>
              <a:rPr lang="zh-TW" altLang="zh-TW" sz="2600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（歸結）</a:t>
            </a:r>
            <a:endParaRPr lang="zh-TW" altLang="zh-TW" sz="2600" kern="1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  <a:cs typeface="標楷體" panose="03000509000000000000" pitchFamily="65" charset="-120"/>
            </a:endParaRPr>
          </a:p>
          <a:p>
            <a:pPr marL="805180" indent="-603885">
              <a:lnSpc>
                <a:spcPts val="3500"/>
              </a:lnSpc>
            </a:pPr>
            <a:r>
              <a:rPr lang="en-US" altLang="zh-TW" sz="2600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 </a:t>
            </a:r>
            <a:r>
              <a:rPr lang="zh-TW" altLang="zh-TW" sz="2600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四、</a:t>
            </a:r>
            <a:r>
              <a:rPr lang="zh-TW" altLang="zh-TW" sz="2600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（經費動支）</a:t>
            </a:r>
            <a:endParaRPr lang="zh-TW" altLang="zh-TW" sz="2600" kern="1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  <a:cs typeface="標楷體" panose="03000509000000000000" pitchFamily="65" charset="-120"/>
            </a:endParaRPr>
          </a:p>
          <a:p>
            <a:pPr marL="805180" indent="-603885">
              <a:lnSpc>
                <a:spcPts val="3500"/>
              </a:lnSpc>
            </a:pPr>
            <a:r>
              <a:rPr lang="en-US" altLang="zh-TW" sz="2600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 </a:t>
            </a:r>
            <a:r>
              <a:rPr lang="zh-TW" altLang="zh-TW" sz="2600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五、</a:t>
            </a:r>
            <a:r>
              <a:rPr lang="zh-TW" altLang="zh-TW" sz="2600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（補充說明或其他單位配合事項）</a:t>
            </a:r>
            <a:endParaRPr lang="zh-TW" altLang="zh-TW" sz="2600" kern="1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  <a:cs typeface="標楷體" panose="03000509000000000000" pitchFamily="65" charset="-120"/>
            </a:endParaRPr>
          </a:p>
          <a:p>
            <a:pPr marL="805180" indent="-603885">
              <a:lnSpc>
                <a:spcPts val="3500"/>
              </a:lnSpc>
            </a:pPr>
            <a:r>
              <a:rPr lang="en-US" altLang="zh-TW" sz="2600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 </a:t>
            </a:r>
            <a:r>
              <a:rPr lang="zh-TW" altLang="zh-TW" sz="2600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六、</a:t>
            </a:r>
            <a:r>
              <a:rPr lang="zh-TW" altLang="zh-TW" sz="2600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（檢附附件）</a:t>
            </a:r>
            <a:endParaRPr lang="zh-TW" altLang="zh-TW" sz="2600" kern="1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  <a:cs typeface="標楷體" panose="03000509000000000000" pitchFamily="65" charset="-120"/>
            </a:endParaRPr>
          </a:p>
          <a:p>
            <a:pPr marL="603885" indent="-603885">
              <a:lnSpc>
                <a:spcPts val="3500"/>
              </a:lnSpc>
            </a:pPr>
            <a:r>
              <a:rPr lang="zh-TW" altLang="zh-TW" sz="2600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擬辦：</a:t>
            </a:r>
            <a:r>
              <a:rPr lang="zh-TW" altLang="zh-TW" sz="26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（</a:t>
            </a:r>
            <a:r>
              <a:rPr lang="zh-TW" altLang="zh-TW" sz="2600" kern="1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於簽奉核可後，</a:t>
            </a:r>
            <a:r>
              <a:rPr lang="zh-TW" altLang="zh-TW" sz="2600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將如何處理……</a:t>
            </a:r>
            <a:r>
              <a:rPr lang="zh-TW" altLang="zh-TW" sz="26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）</a:t>
            </a:r>
            <a:endParaRPr lang="zh-TW" altLang="zh-TW" sz="2600" kern="1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  <a:cs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93963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904" y="84790"/>
            <a:ext cx="10515600" cy="648394"/>
          </a:xfrm>
        </p:spPr>
        <p:txBody>
          <a:bodyPr>
            <a:noAutofit/>
          </a:bodyPr>
          <a:lstStyle/>
          <a:p>
            <a:pPr algn="ctr"/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簽之內容結構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33137" y="596024"/>
            <a:ext cx="11492564" cy="6093534"/>
          </a:xfrm>
        </p:spPr>
        <p:txBody>
          <a:bodyPr>
            <a:normAutofit fontScale="92500" lnSpcReduction="20000"/>
          </a:bodyPr>
          <a:lstStyle/>
          <a:p>
            <a:pPr marL="0" lvl="0" indent="0" fontAlgn="base">
              <a:spcBef>
                <a:spcPts val="0"/>
              </a:spcBef>
              <a:spcAft>
                <a:spcPct val="0"/>
              </a:spcAft>
              <a:buClr>
                <a:srgbClr val="0000FF"/>
              </a:buClr>
              <a:buNone/>
              <a:defRPr/>
            </a:pPr>
            <a:r>
              <a:rPr lang="zh-TW" altLang="en-US" sz="3800" b="1" dirty="0">
                <a:solidFill>
                  <a:srgbClr val="0D0D0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簽</a:t>
            </a:r>
            <a:endParaRPr lang="en-US" altLang="zh-TW" sz="3800" b="1" dirty="0">
              <a:solidFill>
                <a:srgbClr val="0D0D0D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FF"/>
              </a:buClr>
              <a:buNone/>
              <a:defRPr/>
            </a:pPr>
            <a:r>
              <a:rPr lang="zh-TW" altLang="en-US" sz="2600" b="1" dirty="0">
                <a:solidFill>
                  <a:srgbClr val="0D0D0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主旨：</a:t>
            </a:r>
            <a:r>
              <a:rPr lang="zh-TW" altLang="en-US" sz="2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起首語</a:t>
            </a:r>
            <a:r>
              <a:rPr lang="en-US" altLang="zh-TW" sz="2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sz="2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本案主要意旨</a:t>
            </a:r>
            <a:r>
              <a:rPr lang="en-US" altLang="zh-TW" sz="2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sz="2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期望語</a:t>
            </a:r>
            <a:r>
              <a:rPr lang="zh-TW" altLang="en-US" sz="2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（不可分項，以</a:t>
            </a:r>
            <a:r>
              <a:rPr lang="en-US" altLang="zh-TW" sz="2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50-60</a:t>
            </a:r>
            <a:r>
              <a:rPr lang="zh-TW" altLang="en-US" sz="2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個字</a:t>
            </a:r>
            <a:r>
              <a:rPr lang="zh-TW" altLang="en-US" sz="2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內敘畢）</a:t>
            </a:r>
            <a:endParaRPr lang="en-US" altLang="zh-TW" sz="26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FF"/>
              </a:buClr>
              <a:buNone/>
              <a:defRPr/>
            </a:pPr>
            <a:r>
              <a:rPr lang="zh-TW" altLang="en-US" sz="2600" b="1" dirty="0">
                <a:solidFill>
                  <a:srgbClr val="CC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zh-TW" altLang="en-US" sz="2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起首語</a:t>
            </a:r>
            <a:r>
              <a:rPr lang="en-US" altLang="zh-TW" sz="2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有關、關於、為辦理、簽擬、敬陳</a:t>
            </a:r>
            <a:r>
              <a:rPr lang="en-US" altLang="zh-TW" sz="2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)+</a:t>
            </a:r>
            <a:r>
              <a:rPr lang="zh-TW" altLang="en-US" sz="2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本案</a:t>
            </a:r>
            <a:r>
              <a:rPr lang="zh-TW" altLang="en-US" sz="2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（○○一案）</a:t>
            </a:r>
            <a:r>
              <a:rPr lang="en-US" altLang="zh-TW" sz="2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sz="2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期望語</a:t>
            </a:r>
            <a:endParaRPr lang="en-US" altLang="zh-TW" sz="2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FF"/>
              </a:buClr>
              <a:buNone/>
              <a:defRPr/>
            </a:pPr>
            <a:r>
              <a:rPr lang="zh-TW" altLang="en-US" sz="2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en-US" altLang="zh-TW" sz="2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簽</a:t>
            </a:r>
            <a:r>
              <a:rPr lang="zh-TW" altLang="en-US" sz="2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請核示、</a:t>
            </a:r>
            <a:r>
              <a:rPr lang="zh-TW" altLang="en-US" sz="2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簽</a:t>
            </a:r>
            <a:r>
              <a:rPr lang="zh-TW" altLang="en-US" sz="2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請鑒核、</a:t>
            </a:r>
            <a:r>
              <a:rPr lang="zh-TW" altLang="en-US" sz="2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簽</a:t>
            </a:r>
            <a:r>
              <a:rPr lang="zh-TW" altLang="en-US" sz="2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請鈞核、</a:t>
            </a:r>
            <a:r>
              <a:rPr lang="zh-TW" altLang="en-US" sz="2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簽</a:t>
            </a:r>
            <a:r>
              <a:rPr lang="zh-TW" altLang="en-US" sz="2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請鑒察、</a:t>
            </a:r>
            <a:r>
              <a:rPr lang="zh-TW" altLang="en-US" sz="2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簽</a:t>
            </a:r>
            <a:r>
              <a:rPr lang="zh-TW" altLang="en-US" sz="2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請鈞閱、 </a:t>
            </a:r>
            <a:r>
              <a:rPr lang="zh-TW" altLang="en-US" sz="2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簽</a:t>
            </a:r>
            <a:r>
              <a:rPr lang="zh-TW" altLang="en-US" sz="2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請鈞參</a:t>
            </a:r>
            <a:r>
              <a:rPr lang="en-US" altLang="zh-TW" sz="2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lvl="0" indent="0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FF"/>
              </a:buClr>
              <a:buNone/>
              <a:defRPr/>
            </a:pPr>
            <a:r>
              <a:rPr lang="zh-TW" altLang="en-US" sz="2600" b="1" dirty="0">
                <a:solidFill>
                  <a:srgbClr val="0D0D0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說明：</a:t>
            </a:r>
            <a:endParaRPr lang="en-US" altLang="zh-TW" sz="2600" b="1" dirty="0">
              <a:solidFill>
                <a:srgbClr val="0D0D0D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FF"/>
              </a:buClr>
              <a:buNone/>
              <a:defRPr/>
            </a:pPr>
            <a:r>
              <a:rPr lang="zh-TW" altLang="en-US" sz="2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一、</a:t>
            </a:r>
            <a:r>
              <a:rPr lang="zh-TW" altLang="en-US" sz="2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引</a:t>
            </a:r>
            <a:r>
              <a:rPr lang="zh-TW" altLang="en-US" sz="2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據</a:t>
            </a:r>
            <a:r>
              <a:rPr lang="zh-TW" altLang="en-US" sz="2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→</a:t>
            </a:r>
            <a:r>
              <a:rPr lang="en-US" altLang="zh-TW" sz="2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‧</a:t>
            </a:r>
            <a:r>
              <a:rPr lang="zh-TW" altLang="en-US" sz="2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來文機關及文號</a:t>
            </a:r>
            <a:r>
              <a:rPr lang="zh-TW" altLang="en-US" sz="2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－依○○機關</a:t>
            </a:r>
            <a:r>
              <a:rPr lang="en-US" altLang="zh-TW" sz="2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</a:t>
            </a:r>
            <a:r>
              <a:rPr lang="zh-TW" altLang="en-US" sz="2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</a:t>
            </a:r>
            <a:r>
              <a:rPr lang="zh-TW" altLang="en-US" sz="2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</a:t>
            </a:r>
            <a:r>
              <a:rPr lang="zh-TW" altLang="en-US" sz="2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sz="2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000</a:t>
            </a:r>
            <a:r>
              <a:rPr lang="zh-TW" altLang="en-US" sz="2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號函（令）辦理。</a:t>
            </a:r>
            <a:endParaRPr lang="en-US" altLang="zh-TW" sz="26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FF"/>
              </a:buClr>
              <a:buNone/>
              <a:defRPr/>
            </a:pPr>
            <a:r>
              <a:rPr lang="en-US" altLang="zh-TW" sz="2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‧</a:t>
            </a:r>
            <a:r>
              <a:rPr lang="zh-TW" altLang="en-US" sz="2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手諭（奉交下）</a:t>
            </a:r>
            <a:r>
              <a:rPr lang="zh-TW" altLang="en-US" sz="2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－奉鈞長</a:t>
            </a:r>
            <a:r>
              <a:rPr lang="en-US" altLang="zh-TW" sz="2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</a:t>
            </a:r>
            <a:r>
              <a:rPr lang="zh-TW" altLang="en-US" sz="2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</a:t>
            </a:r>
            <a:r>
              <a:rPr lang="zh-TW" altLang="en-US" sz="2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</a:t>
            </a:r>
            <a:r>
              <a:rPr lang="zh-TW" altLang="en-US" sz="2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日手諭或口頭指示辦理。</a:t>
            </a:r>
            <a:endParaRPr lang="en-US" altLang="zh-TW" sz="26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FF"/>
              </a:buClr>
              <a:buNone/>
              <a:defRPr/>
            </a:pPr>
            <a:r>
              <a:rPr lang="en-US" altLang="zh-TW" sz="2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‧</a:t>
            </a:r>
            <a:r>
              <a:rPr lang="zh-TW" altLang="en-US" sz="2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法規</a:t>
            </a:r>
            <a:r>
              <a:rPr lang="zh-TW" altLang="en-US" sz="2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－依○○法第</a:t>
            </a:r>
            <a:r>
              <a:rPr lang="en-US" altLang="zh-TW" sz="2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00</a:t>
            </a:r>
            <a:r>
              <a:rPr lang="zh-TW" altLang="en-US" sz="2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條規定辦理。</a:t>
            </a:r>
            <a:endParaRPr lang="en-US" altLang="zh-TW" sz="26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FF"/>
              </a:buClr>
              <a:buNone/>
              <a:defRPr/>
            </a:pPr>
            <a:r>
              <a:rPr lang="en-US" altLang="zh-TW" sz="2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‧</a:t>
            </a:r>
            <a:r>
              <a:rPr lang="zh-TW" altLang="en-US" sz="2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會議提示</a:t>
            </a:r>
            <a:r>
              <a:rPr lang="en-US" altLang="zh-TW" sz="2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‧</a:t>
            </a:r>
            <a:r>
              <a:rPr lang="zh-TW" altLang="en-US" sz="2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業務需要</a:t>
            </a:r>
            <a:r>
              <a:rPr lang="en-US" altLang="zh-TW" sz="2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‧</a:t>
            </a:r>
            <a:r>
              <a:rPr lang="zh-TW" altLang="en-US" sz="2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事實</a:t>
            </a:r>
            <a:r>
              <a:rPr lang="en-US" altLang="zh-TW" sz="2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‧</a:t>
            </a:r>
            <a:r>
              <a:rPr lang="zh-TW" altLang="en-US" sz="2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計畫</a:t>
            </a:r>
            <a:r>
              <a:rPr lang="en-US" altLang="zh-TW" sz="2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‧</a:t>
            </a:r>
            <a:r>
              <a:rPr lang="zh-TW" altLang="en-US" sz="2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方案</a:t>
            </a:r>
            <a:r>
              <a:rPr lang="en-US" altLang="zh-TW" sz="2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‧</a:t>
            </a:r>
            <a:r>
              <a:rPr lang="zh-TW" altLang="en-US" sz="2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報導</a:t>
            </a:r>
            <a:r>
              <a:rPr lang="zh-TW" altLang="en-US" sz="2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</a:t>
            </a:r>
            <a:r>
              <a:rPr lang="zh-TW" altLang="en-US" sz="2600" b="1" dirty="0">
                <a:solidFill>
                  <a:srgbClr val="FF0000"/>
                </a:solidFill>
                <a:ea typeface="標楷體" panose="03000509000000000000" pitchFamily="65" charset="-120"/>
              </a:rPr>
              <a:t>（引據）</a:t>
            </a:r>
            <a:endParaRPr lang="en-US" altLang="zh-TW" sz="2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FF"/>
              </a:buClr>
              <a:buNone/>
              <a:defRPr/>
            </a:pPr>
            <a:r>
              <a:rPr lang="zh-TW" altLang="en-US" sz="2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二、</a:t>
            </a:r>
            <a:r>
              <a:rPr lang="zh-TW" altLang="en-US" sz="2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陳述現況及問題</a:t>
            </a:r>
            <a:r>
              <a:rPr lang="zh-TW" altLang="en-US" sz="2600" dirty="0">
                <a:solidFill>
                  <a:srgbClr val="0D0D0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，針對來文之觀點或現狀</a:t>
            </a:r>
            <a:r>
              <a:rPr lang="zh-TW" altLang="en-US" sz="2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作利弊因素分析</a:t>
            </a:r>
            <a:r>
              <a:rPr lang="en-US" altLang="zh-TW" sz="2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申述</a:t>
            </a:r>
            <a:r>
              <a:rPr lang="en-US" altLang="zh-TW" sz="2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lvl="0" indent="0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FF"/>
              </a:buClr>
              <a:buNone/>
              <a:defRPr/>
            </a:pPr>
            <a:r>
              <a:rPr lang="zh-TW" altLang="en-US" sz="2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三、提出</a:t>
            </a:r>
            <a:r>
              <a:rPr lang="zh-TW" altLang="en-US" sz="2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承辦</a:t>
            </a:r>
            <a:r>
              <a:rPr lang="zh-TW" altLang="en-US" sz="2600" dirty="0">
                <a:solidFill>
                  <a:srgbClr val="0D0D0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或幕僚</a:t>
            </a:r>
            <a:r>
              <a:rPr lang="zh-TW" altLang="en-US" sz="2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單位見解</a:t>
            </a:r>
            <a:r>
              <a:rPr lang="en-US" altLang="zh-TW" sz="2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歸結</a:t>
            </a:r>
            <a:r>
              <a:rPr lang="en-US" altLang="zh-TW" sz="2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lvl="0" indent="0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FF"/>
              </a:buClr>
              <a:buNone/>
              <a:defRPr/>
            </a:pPr>
            <a:r>
              <a:rPr lang="zh-TW" altLang="en-US" sz="2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四、</a:t>
            </a:r>
            <a:r>
              <a:rPr lang="zh-TW" altLang="en-US" sz="2600" dirty="0">
                <a:solidFill>
                  <a:srgbClr val="0D0D0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如需動支</a:t>
            </a:r>
            <a:r>
              <a:rPr lang="zh-TW" altLang="en-US" sz="2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經費</a:t>
            </a:r>
            <a:r>
              <a:rPr lang="zh-TW" altLang="en-US" sz="2600" dirty="0">
                <a:solidFill>
                  <a:srgbClr val="0D0D0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，請列明預算科目及數額</a:t>
            </a:r>
            <a:r>
              <a:rPr lang="en-US" altLang="zh-TW" sz="2600" dirty="0">
                <a:solidFill>
                  <a:srgbClr val="FF0000"/>
                </a:solidFill>
                <a:latin typeface="Tahoma" panose="020B0604030504040204" pitchFamily="34" charset="0"/>
              </a:rPr>
              <a:t>(</a:t>
            </a:r>
            <a:r>
              <a:rPr lang="zh-TW" altLang="en-US" sz="2600" b="1" dirty="0">
                <a:solidFill>
                  <a:srgbClr val="FF0000"/>
                </a:solidFill>
                <a:latin typeface="Tahoma" panose="020B0604030504040204" pitchFamily="34" charset="0"/>
                <a:ea typeface="標楷體" panose="03000509000000000000" pitchFamily="65" charset="-120"/>
              </a:rPr>
              <a:t>經費</a:t>
            </a:r>
            <a:r>
              <a:rPr lang="en-US" altLang="zh-TW" sz="2600" dirty="0">
                <a:solidFill>
                  <a:srgbClr val="FF0000"/>
                </a:solidFill>
                <a:latin typeface="Tahoma" panose="020B0604030504040204" pitchFamily="34" charset="0"/>
              </a:rPr>
              <a:t>)</a:t>
            </a:r>
            <a:endParaRPr lang="en-US" altLang="zh-TW" sz="2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FF"/>
              </a:buClr>
              <a:buNone/>
              <a:defRPr/>
            </a:pPr>
            <a:r>
              <a:rPr lang="zh-TW" altLang="en-US" sz="2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五、</a:t>
            </a:r>
            <a:r>
              <a:rPr lang="zh-TW" altLang="en-US" sz="2600" dirty="0">
                <a:solidFill>
                  <a:srgbClr val="0D0D0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如有</a:t>
            </a:r>
            <a:r>
              <a:rPr lang="zh-TW" altLang="en-US" sz="2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補充說明</a:t>
            </a:r>
            <a:r>
              <a:rPr lang="zh-TW" altLang="en-US" sz="2600" dirty="0">
                <a:solidFill>
                  <a:srgbClr val="0D0D0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或需其他單位配合請列明</a:t>
            </a:r>
            <a:r>
              <a:rPr lang="en-US" altLang="zh-TW" sz="2600" dirty="0">
                <a:solidFill>
                  <a:srgbClr val="FF0000"/>
                </a:solidFill>
                <a:latin typeface="Tahoma" panose="020B0604030504040204" pitchFamily="34" charset="0"/>
              </a:rPr>
              <a:t>(</a:t>
            </a:r>
            <a:r>
              <a:rPr lang="zh-TW" altLang="en-US" sz="2600" b="1" dirty="0">
                <a:solidFill>
                  <a:srgbClr val="FF0000"/>
                </a:solidFill>
                <a:latin typeface="Tahoma" panose="020B0604030504040204" pitchFamily="34" charset="0"/>
                <a:ea typeface="標楷體" panose="03000509000000000000" pitchFamily="65" charset="-120"/>
              </a:rPr>
              <a:t>補充</a:t>
            </a:r>
            <a:r>
              <a:rPr lang="en-US" altLang="zh-TW" sz="2600" dirty="0">
                <a:solidFill>
                  <a:srgbClr val="FF0000"/>
                </a:solidFill>
                <a:latin typeface="Tahoma" panose="020B0604030504040204" pitchFamily="34" charset="0"/>
              </a:rPr>
              <a:t>)</a:t>
            </a:r>
            <a:endParaRPr lang="en-US" altLang="zh-TW" sz="2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FF"/>
              </a:buClr>
              <a:buNone/>
              <a:defRPr/>
            </a:pPr>
            <a:r>
              <a:rPr lang="zh-TW" altLang="en-US" sz="2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六、</a:t>
            </a:r>
            <a:r>
              <a:rPr lang="zh-TW" altLang="en-US" sz="2600" dirty="0">
                <a:solidFill>
                  <a:srgbClr val="0D0D0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如有</a:t>
            </a:r>
            <a:r>
              <a:rPr lang="zh-TW" altLang="en-US" sz="2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附件</a:t>
            </a:r>
            <a:r>
              <a:rPr lang="zh-TW" altLang="en-US" sz="2600" dirty="0">
                <a:solidFill>
                  <a:srgbClr val="0D0D0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請列明附件名稱及</a:t>
            </a:r>
            <a:r>
              <a:rPr lang="zh-TW" altLang="en-US" sz="2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數量</a:t>
            </a:r>
            <a:r>
              <a:rPr lang="en-US" altLang="zh-TW" sz="2600" dirty="0">
                <a:solidFill>
                  <a:srgbClr val="000000"/>
                </a:solidFill>
                <a:latin typeface="Tahoma" panose="020B0604030504040204" pitchFamily="34" charset="0"/>
              </a:rPr>
              <a:t>(</a:t>
            </a:r>
            <a:r>
              <a:rPr lang="zh-TW" altLang="en-US" sz="2600" dirty="0">
                <a:solidFill>
                  <a:srgbClr val="000000"/>
                </a:solidFill>
                <a:latin typeface="Tahoma" panose="020B0604030504040204" pitchFamily="34" charset="0"/>
                <a:ea typeface="標楷體" panose="03000509000000000000" pitchFamily="65" charset="-120"/>
              </a:rPr>
              <a:t>附件</a:t>
            </a:r>
            <a:r>
              <a:rPr lang="en-US" altLang="zh-TW" sz="2600" dirty="0">
                <a:solidFill>
                  <a:srgbClr val="000000"/>
                </a:solidFill>
                <a:latin typeface="Tahoma" panose="020B0604030504040204" pitchFamily="34" charset="0"/>
              </a:rPr>
              <a:t>)</a:t>
            </a:r>
          </a:p>
          <a:p>
            <a:pPr marL="0" lvl="0" indent="0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FF"/>
              </a:buClr>
              <a:buNone/>
              <a:defRPr/>
            </a:pPr>
            <a:r>
              <a:rPr lang="zh-TW" altLang="en-US" sz="26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擬辦：</a:t>
            </a:r>
            <a:r>
              <a:rPr lang="zh-TW" altLang="en-US" sz="2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本案於奉核後，將如何</a:t>
            </a:r>
            <a:r>
              <a:rPr lang="en-US" altLang="zh-TW" sz="2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r>
              <a:rPr lang="zh-TW" altLang="en-US" sz="2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辦理</a:t>
            </a:r>
            <a:r>
              <a:rPr lang="zh-TW" altLang="en-US" sz="2600" dirty="0">
                <a:solidFill>
                  <a:srgbClr val="0D0D0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 </a:t>
            </a:r>
            <a:r>
              <a:rPr lang="zh-TW" altLang="en-US" sz="2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zh-TW" altLang="en-US" sz="2600" b="1" dirty="0">
                <a:solidFill>
                  <a:srgbClr val="0000FF"/>
                </a:solidFill>
                <a:ea typeface="標楷體" panose="03000509000000000000" pitchFamily="65" charset="-120"/>
              </a:rPr>
              <a:t>提出具體可行方案，供長官核定裁決</a:t>
            </a:r>
            <a:r>
              <a:rPr lang="zh-TW" altLang="en-US" sz="2286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zh-TW" altLang="en-US" sz="2286" b="1" dirty="0">
              <a:solidFill>
                <a:srgbClr val="0000FF"/>
              </a:solidFill>
            </a:endParaRPr>
          </a:p>
          <a:p>
            <a:pPr>
              <a:lnSpc>
                <a:spcPct val="110000"/>
              </a:lnSpc>
            </a:pPr>
            <a:endParaRPr lang="zh-TW" altLang="en-US" dirty="0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356196" y="516818"/>
            <a:ext cx="3084344" cy="503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TW" sz="1799" b="1" dirty="0">
                <a:solidFill>
                  <a:srgbClr val="0D0D0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715" dirty="0">
                <a:solidFill>
                  <a:srgbClr val="0D0D0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113</a:t>
            </a:r>
            <a:r>
              <a:rPr lang="zh-TW" altLang="en-US" sz="1715" dirty="0">
                <a:solidFill>
                  <a:srgbClr val="0D0D0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1715" dirty="0">
                <a:solidFill>
                  <a:srgbClr val="0D0D0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00</a:t>
            </a:r>
            <a:r>
              <a:rPr lang="zh-TW" altLang="en-US" sz="1715" dirty="0">
                <a:solidFill>
                  <a:srgbClr val="0D0D0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1715" dirty="0">
                <a:solidFill>
                  <a:srgbClr val="0D0D0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00</a:t>
            </a:r>
            <a:r>
              <a:rPr lang="zh-TW" altLang="en-US" sz="1715" dirty="0">
                <a:solidFill>
                  <a:srgbClr val="0D0D0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endParaRPr lang="en-US" altLang="zh-TW" sz="1715" dirty="0">
              <a:solidFill>
                <a:srgbClr val="0D0D0D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TW" altLang="en-US" sz="1715" dirty="0">
                <a:solidFill>
                  <a:srgbClr val="0D0D0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於 ○○處</a:t>
            </a:r>
            <a:r>
              <a:rPr lang="en-US" altLang="zh-TW" sz="1715" dirty="0">
                <a:solidFill>
                  <a:srgbClr val="0D0D0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715" dirty="0">
                <a:solidFill>
                  <a:srgbClr val="0D0D0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室</a:t>
            </a:r>
            <a:r>
              <a:rPr lang="en-US" altLang="zh-TW" sz="1715" dirty="0">
                <a:solidFill>
                  <a:srgbClr val="0D0D0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  </a:t>
            </a:r>
            <a:endParaRPr kumimoji="1" lang="zh-TW" altLang="en-US" sz="1715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 bwMode="auto">
          <a:xfrm>
            <a:off x="8447943" y="292164"/>
            <a:ext cx="2823561" cy="539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913401" rtl="0" eaLnBrk="0" fontAlgn="base" hangingPunct="0">
              <a:spcBef>
                <a:spcPct val="0"/>
              </a:spcBef>
              <a:spcAft>
                <a:spcPct val="0"/>
              </a:spcAft>
              <a:defRPr sz="438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913401" rtl="0" eaLnBrk="0" fontAlgn="base" hangingPunct="0">
              <a:spcBef>
                <a:spcPct val="0"/>
              </a:spcBef>
              <a:spcAft>
                <a:spcPct val="0"/>
              </a:spcAft>
              <a:defRPr sz="4382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algn="ctr" defTabSz="913401" rtl="0" eaLnBrk="0" fontAlgn="base" hangingPunct="0">
              <a:spcBef>
                <a:spcPct val="0"/>
              </a:spcBef>
              <a:spcAft>
                <a:spcPct val="0"/>
              </a:spcAft>
              <a:defRPr sz="4382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algn="ctr" defTabSz="913401" rtl="0" eaLnBrk="0" fontAlgn="base" hangingPunct="0">
              <a:spcBef>
                <a:spcPct val="0"/>
              </a:spcBef>
              <a:spcAft>
                <a:spcPct val="0"/>
              </a:spcAft>
              <a:defRPr sz="4382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algn="ctr" defTabSz="913401" rtl="0" eaLnBrk="0" fontAlgn="base" hangingPunct="0">
              <a:spcBef>
                <a:spcPct val="0"/>
              </a:spcBef>
              <a:spcAft>
                <a:spcPct val="0"/>
              </a:spcAft>
              <a:defRPr sz="4382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435529" algn="ctr" defTabSz="913401" rtl="0" fontAlgn="base">
              <a:spcBef>
                <a:spcPct val="0"/>
              </a:spcBef>
              <a:spcAft>
                <a:spcPct val="0"/>
              </a:spcAft>
              <a:defRPr sz="4382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871057" algn="ctr" defTabSz="913401" rtl="0" fontAlgn="base">
              <a:spcBef>
                <a:spcPct val="0"/>
              </a:spcBef>
              <a:spcAft>
                <a:spcPct val="0"/>
              </a:spcAft>
              <a:defRPr sz="4382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1306586" algn="ctr" defTabSz="913401" rtl="0" fontAlgn="base">
              <a:spcBef>
                <a:spcPct val="0"/>
              </a:spcBef>
              <a:spcAft>
                <a:spcPct val="0"/>
              </a:spcAft>
              <a:defRPr sz="4382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1742115" algn="ctr" defTabSz="913401" rtl="0" fontAlgn="base">
              <a:spcBef>
                <a:spcPct val="0"/>
              </a:spcBef>
              <a:spcAft>
                <a:spcPct val="0"/>
              </a:spcAft>
              <a:defRPr sz="4382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l"/>
            <a:r>
              <a:rPr lang="zh-TW" altLang="en-US" sz="1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檔    號：</a:t>
            </a:r>
            <a:br>
              <a:rPr lang="en-US" altLang="zh-TW" sz="1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1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保存年限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</a:p>
        </p:txBody>
      </p:sp>
    </p:spTree>
    <p:extLst>
      <p:ext uri="{BB962C8B-B14F-4D97-AF65-F5344CB8AC3E}">
        <p14:creationId xmlns:p14="http://schemas.microsoft.com/office/powerpoint/2010/main" val="185739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0239" y="0"/>
            <a:ext cx="9877940" cy="822658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440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+mn-cs"/>
              </a:rPr>
              <a:t>簽之期望語寫作解析 </a:t>
            </a:r>
            <a:endParaRPr lang="zh-TW" altLang="en-US" sz="440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33515" y="822658"/>
            <a:ext cx="11503152" cy="5440227"/>
          </a:xfrm>
        </p:spPr>
        <p:txBody>
          <a:bodyPr/>
          <a:lstStyle/>
          <a:p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簽請</a:t>
            </a:r>
            <a:r>
              <a:rPr lang="zh-TW" altLang="en-US" sz="3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鑒核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（簽報</a:t>
            </a:r>
            <a:r>
              <a:rPr lang="zh-TW" altLang="en-US" sz="3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長官瞭解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並作</a:t>
            </a:r>
            <a:r>
              <a:rPr lang="zh-TW" altLang="en-US" sz="3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決定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，如：</a:t>
            </a:r>
            <a:r>
              <a:rPr lang="zh-TW" altLang="en-US" sz="3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計畫草案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</a:p>
          <a:p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簽請</a:t>
            </a:r>
            <a:r>
              <a:rPr lang="zh-TW" altLang="en-US" sz="3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核示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（提出擬辦意見給長官</a:t>
            </a:r>
            <a:r>
              <a:rPr lang="zh-TW" altLang="en-US" sz="3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核定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，如：</a:t>
            </a:r>
            <a:r>
              <a:rPr lang="zh-TW" altLang="en-US" sz="3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個案請示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</a:p>
          <a:p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簽請</a:t>
            </a:r>
            <a:r>
              <a:rPr lang="zh-TW" altLang="en-US" sz="3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鈞核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（提出擬辦意見給長官</a:t>
            </a:r>
            <a:r>
              <a:rPr lang="zh-TW" altLang="en-US" sz="3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核定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，如：</a:t>
            </a:r>
            <a:r>
              <a:rPr lang="zh-TW" altLang="en-US" sz="3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活動方案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升遷考績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等）</a:t>
            </a:r>
          </a:p>
          <a:p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簽請</a:t>
            </a:r>
            <a:r>
              <a:rPr lang="zh-TW" altLang="en-US" sz="3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鑒察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（將辦理情形簽報長官</a:t>
            </a:r>
            <a:r>
              <a:rPr lang="zh-TW" altLang="en-US" sz="3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瞭解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，如：</a:t>
            </a:r>
            <a:r>
              <a:rPr lang="zh-TW" altLang="en-US" sz="3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會議紀錄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</a:p>
          <a:p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簽請</a:t>
            </a:r>
            <a:r>
              <a:rPr lang="zh-TW" altLang="en-US" sz="3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鈞閱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（檢陳有關資料，請長官</a:t>
            </a:r>
            <a:r>
              <a:rPr lang="zh-TW" altLang="en-US" sz="3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過目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，如：</a:t>
            </a:r>
            <a:r>
              <a:rPr lang="zh-TW" altLang="en-US" sz="3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例行性報</a:t>
            </a:r>
            <a:endParaRPr lang="en-US" altLang="zh-TW" sz="3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表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</a:p>
          <a:p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簽請</a:t>
            </a:r>
            <a:r>
              <a:rPr lang="zh-TW" altLang="en-US" sz="3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鈞參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（提供長官</a:t>
            </a:r>
            <a:r>
              <a:rPr lang="zh-TW" altLang="en-US" sz="3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參考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</a:p>
          <a:p>
            <a:pPr marL="342872" indent="-342872">
              <a:lnSpc>
                <a:spcPts val="4000"/>
              </a:lnSpc>
              <a:defRPr/>
            </a:pP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4000"/>
              </a:lnSpc>
              <a:buNone/>
              <a:defRPr/>
            </a:pP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50630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3732" y="-7152"/>
            <a:ext cx="10384536" cy="909697"/>
          </a:xfrm>
        </p:spPr>
        <p:txBody>
          <a:bodyPr>
            <a:normAutofit fontScale="90000"/>
          </a:bodyPr>
          <a:lstStyle/>
          <a:p>
            <a:br>
              <a:rPr lang="en-US" altLang="zh-TW" sz="4382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382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簽製作</a:t>
            </a: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範例</a:t>
            </a:r>
            <a:r>
              <a:rPr lang="en-US" altLang="zh-TW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獎懲案</a:t>
            </a:r>
            <a:br>
              <a:rPr lang="zh-TW" altLang="en-US" sz="4382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/>
          </a:p>
        </p:txBody>
      </p: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8755854" y="572952"/>
            <a:ext cx="1676400" cy="500722"/>
            <a:chOff x="7104" y="485"/>
            <a:chExt cx="3720" cy="788"/>
          </a:xfrm>
        </p:grpSpPr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7104" y="907"/>
              <a:ext cx="3720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0" rIns="91440" bIns="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TW" altLang="zh-TW" sz="1600" dirty="0">
                  <a:solidFill>
                    <a:prstClr val="black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保存年限</a:t>
              </a:r>
              <a:r>
                <a:rPr lang="zh-TW" altLang="zh-TW" sz="1400" dirty="0">
                  <a:solidFill>
                    <a:prstClr val="black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：</a:t>
              </a:r>
              <a:endParaRPr lang="zh-TW" altLang="zh-TW" sz="14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7104" y="485"/>
              <a:ext cx="3720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0" rIns="91440" bIns="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TW" altLang="zh-TW" sz="1600" dirty="0">
                  <a:solidFill>
                    <a:prstClr val="black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檔</a:t>
              </a:r>
              <a:r>
                <a:rPr lang="zh-TW" altLang="en-US" sz="1600" dirty="0">
                  <a:solidFill>
                    <a:prstClr val="black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       號：</a:t>
              </a:r>
              <a:endParaRPr lang="zh-TW" altLang="en-US" sz="16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1155223" y="937768"/>
            <a:ext cx="2660192" cy="540768"/>
            <a:chOff x="5669" y="870"/>
            <a:chExt cx="4327" cy="988"/>
          </a:xfrm>
        </p:grpSpPr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5669" y="1392"/>
              <a:ext cx="4217" cy="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0" rIns="91440" bIns="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1400" dirty="0">
                  <a:solidFill>
                    <a:prstClr val="black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 </a:t>
              </a:r>
              <a:r>
                <a:rPr lang="zh-TW" altLang="zh-TW" dirty="0">
                  <a:solidFill>
                    <a:prstClr val="black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於</a:t>
              </a:r>
              <a:r>
                <a:rPr lang="zh-TW" altLang="en-US" dirty="0">
                  <a:solidFill>
                    <a:prstClr val="black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  學務處體衛組</a:t>
              </a:r>
              <a:endParaRPr lang="zh-TW" altLang="en-US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5779" y="870"/>
              <a:ext cx="4217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0" rIns="91440" bIns="0" numCol="1" anchor="t" anchorCtr="0" compatLnSpc="1">
              <a:prstTxWarp prst="textNoShape">
                <a:avLst/>
              </a:prstTxWarp>
            </a:bodyPr>
            <a:lstStyle/>
            <a:p>
              <a:pPr indent="76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TW" dirty="0">
                  <a:solidFill>
                    <a:prstClr val="black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000</a:t>
              </a:r>
              <a:r>
                <a:rPr lang="zh-TW" altLang="en-US" dirty="0">
                  <a:solidFill>
                    <a:prstClr val="black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年</a:t>
              </a:r>
              <a:r>
                <a:rPr lang="en-US" altLang="zh-TW" dirty="0">
                  <a:solidFill>
                    <a:prstClr val="black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00</a:t>
              </a:r>
              <a:r>
                <a:rPr lang="zh-TW" altLang="en-US" dirty="0">
                  <a:solidFill>
                    <a:prstClr val="black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月</a:t>
              </a:r>
              <a:r>
                <a:rPr lang="en-US" altLang="zh-TW" dirty="0">
                  <a:solidFill>
                    <a:prstClr val="black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00</a:t>
              </a:r>
              <a:r>
                <a:rPr lang="zh-TW" altLang="en-US" dirty="0">
                  <a:solidFill>
                    <a:prstClr val="black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日</a:t>
              </a:r>
              <a:endParaRPr lang="zh-TW" altLang="en-US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13748" y="897093"/>
            <a:ext cx="11678252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簽</a:t>
            </a:r>
            <a:r>
              <a:rPr lang="zh-TW" altLang="en-US" sz="32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zh-TW" sz="32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500"/>
              </a:lnSpc>
            </a:pPr>
            <a:r>
              <a:rPr lang="zh-TW" altLang="en-US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主旨：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為</a:t>
            </a:r>
            <a:r>
              <a:rPr lang="zh-TW" altLang="en-US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本校組隊參加</a:t>
            </a:r>
            <a:r>
              <a:rPr lang="en-US" altLang="zh-TW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000</a:t>
            </a:r>
            <a:r>
              <a:rPr lang="zh-TW" altLang="en-US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年全國高中女子足球錦標賽，擬予有功教師頒發獎狀，</a:t>
            </a:r>
            <a:endParaRPr lang="en-US" altLang="zh-TW" sz="24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TW" altLang="en-US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   以資策勉，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簽請核示</a:t>
            </a:r>
            <a:r>
              <a:rPr lang="zh-TW" altLang="en-US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（主旨＝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起首語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本案主要意旨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期望語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endParaRPr lang="zh-TW" altLang="en-US" sz="24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</a:pPr>
            <a:r>
              <a:rPr lang="zh-TW" altLang="en-US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說明：</a:t>
            </a:r>
            <a:r>
              <a: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（說明＝</a:t>
            </a:r>
            <a:r>
              <a:rPr lang="zh-TW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引據＋申述＋歸結</a:t>
            </a:r>
            <a:r>
              <a: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endParaRPr lang="zh-TW" altLang="en-US" sz="24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r>
              <a:rPr lang="zh-TW" altLang="en-US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一</a:t>
            </a:r>
            <a:r>
              <a:rPr lang="en-US" altLang="zh-TW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﹑</a:t>
            </a:r>
            <a:r>
              <a:rPr lang="zh-TW" altLang="en-US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依據教育部「推動體育活動申請獎勵注意事項」辦理。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（引據）</a:t>
            </a:r>
            <a:endParaRPr lang="zh-TW" altLang="en-US" sz="24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r>
              <a:rPr lang="zh-TW" altLang="en-US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二</a:t>
            </a:r>
            <a:r>
              <a:rPr lang="en-US" altLang="zh-TW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﹑000</a:t>
            </a:r>
            <a:r>
              <a:rPr lang="zh-TW" altLang="en-US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年全國高中女子足球錦標賽於</a:t>
            </a:r>
            <a:r>
              <a:rPr lang="en-US" altLang="zh-TW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000</a:t>
            </a:r>
            <a:r>
              <a:rPr lang="zh-TW" altLang="en-US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00</a:t>
            </a:r>
            <a:r>
              <a:rPr lang="zh-TW" altLang="en-US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00</a:t>
            </a:r>
            <a:r>
              <a:rPr lang="zh-TW" altLang="en-US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日至</a:t>
            </a:r>
            <a:r>
              <a:rPr lang="en-US" altLang="zh-TW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00</a:t>
            </a:r>
            <a:r>
              <a:rPr lang="zh-TW" altLang="en-US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00</a:t>
            </a:r>
            <a:r>
              <a:rPr lang="zh-TW" altLang="en-US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日假臺北市立第</a:t>
            </a:r>
            <a:endParaRPr lang="en-US" altLang="zh-TW" sz="24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r>
              <a:rPr lang="zh-TW" altLang="en-US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   一女子高級中學舉行。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（申述）</a:t>
            </a:r>
            <a:endParaRPr lang="zh-TW" altLang="en-US" sz="24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r>
              <a:rPr lang="zh-TW" altLang="en-US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三</a:t>
            </a:r>
            <a:r>
              <a:rPr lang="en-US" altLang="zh-TW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﹑</a:t>
            </a:r>
            <a:r>
              <a:rPr lang="zh-TW" altLang="en-US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本校體育教師○○○老師帶領學生</a:t>
            </a:r>
            <a:r>
              <a:rPr lang="en-US" altLang="zh-TW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30</a:t>
            </a:r>
            <a:r>
              <a:rPr lang="zh-TW" altLang="en-US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名參加，於○○○老師不辭辛勞、努</a:t>
            </a:r>
            <a:endParaRPr lang="en-US" altLang="zh-TW" sz="24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TW" altLang="en-US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   力指導，致榮獲全國高中女子組第</a:t>
            </a:r>
            <a:r>
              <a:rPr lang="en-US" altLang="zh-TW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en-US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名，特簽請頒發獎狀以資鼓勵。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（歸結）</a:t>
            </a:r>
            <a:endParaRPr lang="zh-TW" altLang="en-US" sz="24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TW" altLang="en-US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四</a:t>
            </a:r>
            <a:r>
              <a:rPr lang="en-US" altLang="zh-TW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﹑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檢陳</a:t>
            </a:r>
            <a:r>
              <a:rPr lang="en-US" altLang="zh-TW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檢附</a:t>
            </a:r>
            <a:r>
              <a:rPr lang="en-US" altLang="zh-TW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獎狀稿</a:t>
            </a:r>
            <a:r>
              <a:rPr lang="en-US" altLang="zh-TW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份。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（附件）</a:t>
            </a:r>
            <a:endParaRPr lang="zh-TW" altLang="en-US" sz="24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r>
              <a:rPr lang="zh-TW" altLang="en-US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擬辦：奉核可後，洽總務處文書組請領空白獎狀（或套印），以辦理敘獎事宜。</a:t>
            </a:r>
            <a:endParaRPr lang="en-US" altLang="zh-TW" sz="24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TW" altLang="en-US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                                       </a:t>
            </a:r>
            <a:r>
              <a: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</a:t>
            </a:r>
            <a:r>
              <a:rPr lang="zh-TW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奉核可後</a:t>
            </a:r>
            <a:r>
              <a: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，將如何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……</a:t>
            </a:r>
            <a:r>
              <a: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處理）</a:t>
            </a:r>
            <a:endParaRPr lang="en-US" altLang="zh-TW" sz="24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</a:t>
            </a:r>
            <a:r>
              <a:rPr lang="zh-TW" alt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會辦：</a:t>
            </a:r>
            <a:r>
              <a:rPr lang="zh-TW" alt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總務處文書組</a:t>
            </a:r>
            <a:endParaRPr lang="en-US" altLang="zh-TW" sz="2200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856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05790" y="601108"/>
            <a:ext cx="11970443" cy="6052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TW" altLang="zh-TW" sz="3200" b="1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簽　</a:t>
            </a:r>
            <a:r>
              <a:rPr lang="zh-TW" altLang="zh-TW" dirty="0">
                <a:solidFill>
                  <a:prstClr val="black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於</a:t>
            </a:r>
            <a:r>
              <a:rPr lang="en-US" altLang="zh-TW" dirty="0">
                <a:solidFill>
                  <a:prstClr val="black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  </a:t>
            </a:r>
            <a:r>
              <a:rPr lang="zh-TW" altLang="en-US" dirty="0">
                <a:solidFill>
                  <a:prstClr val="black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秘書處文檔科</a:t>
            </a:r>
            <a:endParaRPr lang="zh-TW" altLang="zh-TW" sz="3200" dirty="0">
              <a:solidFill>
                <a:prstClr val="black"/>
              </a:solidFill>
            </a:endParaRPr>
          </a:p>
          <a:p>
            <a:pPr marL="608330" indent="-608330">
              <a:spcAft>
                <a:spcPts val="0"/>
              </a:spcAft>
            </a:pPr>
            <a:r>
              <a:rPr lang="zh-TW" altLang="zh-TW" sz="22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主旨：</a:t>
            </a:r>
            <a:r>
              <a:rPr lang="zh-TW" altLang="zh-TW" sz="2200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為</a:t>
            </a:r>
            <a:r>
              <a:rPr lang="zh-TW" altLang="zh-TW" sz="2200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辦理</a:t>
            </a:r>
            <a:r>
              <a:rPr lang="en-US" altLang="zh-TW" sz="2200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000</a:t>
            </a:r>
            <a:r>
              <a:rPr lang="zh-TW" altLang="zh-TW" sz="2200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年本府文書管理教育訓練一案，</a:t>
            </a:r>
            <a:r>
              <a:rPr lang="zh-TW" altLang="zh-TW" sz="2200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簽請核示</a:t>
            </a:r>
            <a:r>
              <a:rPr lang="zh-TW" altLang="zh-TW" sz="2200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  <a:p>
            <a:pPr marL="76200" indent="508000">
              <a:lnSpc>
                <a:spcPts val="2500"/>
              </a:lnSpc>
              <a:spcAft>
                <a:spcPts val="0"/>
              </a:spcAft>
            </a:pPr>
            <a:r>
              <a:rPr lang="en-US" altLang="zh-TW" sz="2200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sz="2200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（主旨＝</a:t>
            </a:r>
            <a:r>
              <a:rPr lang="zh-TW" altLang="zh-TW" sz="2200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起首語</a:t>
            </a:r>
            <a:r>
              <a:rPr lang="zh-TW" altLang="zh-TW" sz="2200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lang="zh-TW" altLang="zh-TW" sz="2200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本案主要意旨</a:t>
            </a:r>
            <a:r>
              <a:rPr lang="zh-TW" altLang="zh-TW" sz="2200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lang="zh-TW" altLang="zh-TW" sz="2200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期望語</a:t>
            </a:r>
            <a:r>
              <a:rPr lang="zh-TW" altLang="zh-TW" sz="2200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endParaRPr lang="zh-TW" altLang="zh-TW" sz="2200" kern="1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604520" indent="-604520">
              <a:lnSpc>
                <a:spcPts val="2500"/>
              </a:lnSpc>
              <a:spcAft>
                <a:spcPts val="0"/>
              </a:spcAft>
            </a:pPr>
            <a:r>
              <a:rPr lang="zh-TW" altLang="zh-TW" sz="2200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說明：</a:t>
            </a:r>
            <a:r>
              <a:rPr lang="zh-TW" altLang="zh-TW" sz="2200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（說明＝</a:t>
            </a:r>
            <a:r>
              <a:rPr lang="zh-TW" altLang="zh-TW" sz="2200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引據</a:t>
            </a:r>
            <a:r>
              <a:rPr lang="zh-TW" altLang="zh-TW" sz="2200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zh-TW" altLang="zh-TW" sz="2200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申述</a:t>
            </a:r>
            <a:r>
              <a:rPr lang="zh-TW" altLang="zh-TW" sz="2200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zh-TW" altLang="zh-TW" sz="2200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歸結</a:t>
            </a:r>
            <a:r>
              <a:rPr lang="zh-TW" altLang="zh-TW" sz="2200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zh-TW" altLang="zh-TW" sz="2200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經費</a:t>
            </a:r>
            <a:r>
              <a:rPr lang="zh-TW" altLang="zh-TW" sz="2200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zh-TW" altLang="zh-TW" sz="2200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附件</a:t>
            </a:r>
            <a:r>
              <a:rPr lang="zh-TW" altLang="zh-TW" sz="2200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zh-TW" altLang="zh-TW" sz="2200" kern="1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09600" indent="-457200">
              <a:lnSpc>
                <a:spcPts val="2500"/>
              </a:lnSpc>
              <a:spcAft>
                <a:spcPts val="0"/>
              </a:spcAft>
            </a:pPr>
            <a:r>
              <a:rPr lang="en-US" altLang="zh-TW" sz="2200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2200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一、依據「</a:t>
            </a:r>
            <a:r>
              <a:rPr lang="en-US" altLang="zh-TW" sz="2200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000</a:t>
            </a:r>
            <a:r>
              <a:rPr lang="zh-TW" altLang="zh-TW" sz="2200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年本府文書管理教育訓練計畫」辦理。</a:t>
            </a:r>
            <a:r>
              <a:rPr lang="zh-TW" altLang="zh-TW" sz="2200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（引據）</a:t>
            </a:r>
            <a:endParaRPr lang="zh-TW" altLang="zh-TW" sz="2200" kern="1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203200">
              <a:lnSpc>
                <a:spcPts val="2500"/>
              </a:lnSpc>
              <a:spcAft>
                <a:spcPts val="0"/>
              </a:spcAft>
            </a:pPr>
            <a:r>
              <a:rPr lang="zh-TW" altLang="zh-TW" sz="2200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</a:t>
            </a:r>
            <a:r>
              <a:rPr lang="en-US" altLang="zh-TW" sz="2200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000</a:t>
            </a:r>
            <a:r>
              <a:rPr lang="zh-TW" altLang="zh-TW" sz="2200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年本府文書管理教育訓練講座擬聘請</a:t>
            </a:r>
            <a:r>
              <a:rPr lang="zh-TW" altLang="en-US" sz="2200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○○</a:t>
            </a:r>
            <a:r>
              <a:rPr lang="zh-TW" altLang="zh-TW" sz="2200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大學</a:t>
            </a:r>
            <a:r>
              <a:rPr lang="zh-TW" altLang="en-US" sz="2200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○教授○○</a:t>
            </a:r>
            <a:r>
              <a:rPr lang="zh-TW" altLang="zh-TW" sz="2200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擔任，課程內容著重實用公</a:t>
            </a:r>
            <a:endParaRPr lang="en-US" altLang="zh-TW" sz="2200" kern="1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203200">
              <a:lnSpc>
                <a:spcPts val="2500"/>
              </a:lnSpc>
              <a:spcAft>
                <a:spcPts val="0"/>
              </a:spcAft>
            </a:pPr>
            <a:r>
              <a:rPr lang="en-US" altLang="zh-TW" sz="2200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TW" sz="2200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</a:t>
            </a:r>
            <a:r>
              <a:rPr lang="zh-TW" altLang="en-US" sz="2200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寫作技巧與用語用字及實務案例解析等</a:t>
            </a:r>
            <a:r>
              <a:rPr lang="zh-TW" altLang="zh-TW" sz="2200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200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共計</a:t>
            </a:r>
            <a:r>
              <a:rPr lang="en-US" altLang="zh-TW" sz="2200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zh-TW" sz="2200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節。</a:t>
            </a:r>
            <a:r>
              <a:rPr lang="zh-TW" altLang="zh-TW" sz="2200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（申述）</a:t>
            </a:r>
            <a:endParaRPr lang="zh-TW" altLang="zh-TW" sz="2200" kern="1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35000" indent="-406400">
              <a:lnSpc>
                <a:spcPts val="2500"/>
              </a:lnSpc>
              <a:spcAft>
                <a:spcPts val="0"/>
              </a:spcAft>
            </a:pPr>
            <a:r>
              <a:rPr lang="zh-TW" altLang="zh-TW" sz="2200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三、教育訓練日期時間：</a:t>
            </a:r>
            <a:r>
              <a:rPr lang="en-US" altLang="zh-TW" sz="2200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000</a:t>
            </a:r>
            <a:r>
              <a:rPr lang="zh-TW" altLang="zh-TW" sz="2200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200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zh-TW" sz="2200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200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zh-TW" sz="2200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日（星期</a:t>
            </a:r>
            <a:r>
              <a:rPr lang="zh-TW" altLang="en-US" sz="2200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zh-TW" altLang="zh-TW" sz="2200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）上午</a:t>
            </a:r>
            <a:r>
              <a:rPr lang="en-US" altLang="zh-TW" sz="2200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zh-TW" sz="2200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時至</a:t>
            </a:r>
            <a:r>
              <a:rPr lang="en-US" altLang="zh-TW" sz="2200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zh-TW" sz="2200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時，地點：本府臺灣大道市政</a:t>
            </a:r>
            <a:endParaRPr lang="en-US" altLang="zh-TW" sz="2200" kern="1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35000" indent="-406400">
              <a:lnSpc>
                <a:spcPts val="2500"/>
              </a:lnSpc>
              <a:spcAft>
                <a:spcPts val="0"/>
              </a:spcAft>
            </a:pPr>
            <a:r>
              <a:rPr lang="en-US" altLang="zh-TW" sz="2200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TW" sz="2200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大樓</a:t>
            </a:r>
            <a:r>
              <a:rPr lang="en-US" altLang="zh-TW" sz="2200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zh-TW" sz="2200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樓集會堂</a:t>
            </a:r>
            <a:r>
              <a:rPr lang="en-US" altLang="zh-TW" sz="2200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(</a:t>
            </a:r>
            <a:r>
              <a:rPr lang="zh-TW" altLang="zh-TW" sz="2200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臺中市西屯區臺灣大道</a:t>
            </a:r>
            <a:r>
              <a:rPr lang="en-US" altLang="zh-TW" sz="2200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zh-TW" sz="2200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段</a:t>
            </a:r>
            <a:r>
              <a:rPr lang="en-US" altLang="zh-TW" sz="2200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99</a:t>
            </a:r>
            <a:r>
              <a:rPr lang="zh-TW" altLang="zh-TW" sz="2200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號</a:t>
            </a:r>
            <a:r>
              <a:rPr lang="en-US" altLang="zh-TW" sz="2200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200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，參加人員：本</a:t>
            </a:r>
            <a:r>
              <a:rPr lang="zh-TW" altLang="en-US" sz="2200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府全體同仁</a:t>
            </a:r>
            <a:r>
              <a:rPr lang="zh-TW" altLang="zh-TW" sz="2200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zh-TW" sz="2200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（歸結）</a:t>
            </a:r>
            <a:endParaRPr lang="zh-TW" altLang="zh-TW" sz="2200" kern="1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38175" indent="-406400">
              <a:lnSpc>
                <a:spcPts val="2500"/>
              </a:lnSpc>
              <a:spcAft>
                <a:spcPts val="0"/>
              </a:spcAft>
            </a:pPr>
            <a:r>
              <a:rPr lang="zh-TW" altLang="zh-TW" sz="2200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四、所需經費為講座費</a:t>
            </a:r>
            <a:r>
              <a:rPr lang="zh-TW" altLang="en-US" sz="2200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新臺幣</a:t>
            </a:r>
            <a:r>
              <a:rPr lang="en-US" altLang="zh-TW" sz="2200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6,000</a:t>
            </a:r>
            <a:r>
              <a:rPr lang="zh-TW" altLang="zh-TW" sz="2200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元（</a:t>
            </a:r>
            <a:r>
              <a:rPr lang="en-US" altLang="zh-TW" sz="2200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2,000</a:t>
            </a:r>
            <a:r>
              <a:rPr lang="zh-TW" altLang="en-US" sz="2200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en-US" altLang="zh-TW" sz="2200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×3</a:t>
            </a:r>
            <a:r>
              <a:rPr lang="zh-TW" altLang="en-US" sz="2200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小時</a:t>
            </a:r>
            <a:r>
              <a:rPr lang="zh-TW" altLang="zh-TW" sz="2200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）及講座往返交通費（臺南至臺中</a:t>
            </a:r>
            <a:r>
              <a:rPr lang="zh-TW" altLang="en-US" sz="2200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往</a:t>
            </a:r>
            <a:endParaRPr lang="en-US" altLang="zh-TW" sz="2200" kern="1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38175" indent="-406400">
              <a:lnSpc>
                <a:spcPts val="2500"/>
              </a:lnSpc>
              <a:spcAft>
                <a:spcPts val="0"/>
              </a:spcAft>
            </a:pPr>
            <a:r>
              <a:rPr lang="zh-TW" altLang="en-US" sz="2200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返</a:t>
            </a:r>
            <a:r>
              <a:rPr lang="zh-TW" altLang="zh-TW" sz="2200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高鐵票），擬依「軍公教人員兼職費及講座鐘點費支給規定」，於本</a:t>
            </a:r>
            <a:r>
              <a:rPr lang="zh-TW" altLang="en-US" sz="2200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府</a:t>
            </a:r>
            <a:r>
              <a:rPr lang="zh-TW" altLang="zh-TW" sz="2200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年度預算相關經費項下勻支。</a:t>
            </a:r>
            <a:r>
              <a:rPr lang="zh-TW" altLang="zh-TW" sz="2200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（經費動支）</a:t>
            </a:r>
            <a:endParaRPr lang="zh-TW" altLang="zh-TW" sz="2200" kern="1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203200">
              <a:lnSpc>
                <a:spcPts val="2500"/>
              </a:lnSpc>
              <a:spcAft>
                <a:spcPts val="0"/>
              </a:spcAft>
            </a:pPr>
            <a:r>
              <a:rPr lang="zh-TW" altLang="zh-TW" sz="2200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五、請本府人事處核給參加人員公務人員終身學習時數</a:t>
            </a:r>
            <a:r>
              <a:rPr lang="en-US" altLang="zh-TW" sz="2200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zh-TW" sz="2200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小時，並請本處廳舍管理科協助提</a:t>
            </a:r>
            <a:endParaRPr lang="en-US" altLang="zh-TW" sz="2200" kern="1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203200">
              <a:lnSpc>
                <a:spcPts val="2500"/>
              </a:lnSpc>
              <a:spcAft>
                <a:spcPts val="0"/>
              </a:spcAft>
            </a:pPr>
            <a:r>
              <a:rPr lang="en-US" altLang="zh-TW" sz="2200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TW" sz="2200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供當日場地使用設備。</a:t>
            </a:r>
            <a:r>
              <a:rPr lang="zh-TW" altLang="zh-TW" sz="2200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（補充說明或其他單位配合事項）</a:t>
            </a:r>
            <a:endParaRPr lang="zh-TW" altLang="zh-TW" sz="2200" kern="1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203200">
              <a:lnSpc>
                <a:spcPts val="2500"/>
              </a:lnSpc>
              <a:spcAft>
                <a:spcPts val="0"/>
              </a:spcAft>
            </a:pPr>
            <a:r>
              <a:rPr lang="zh-TW" altLang="zh-TW" sz="2200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六、檢附講師資歷及員工教育訓練課程表各</a:t>
            </a:r>
            <a:r>
              <a:rPr lang="en-US" altLang="zh-TW" sz="2200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sz="2200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份。</a:t>
            </a:r>
            <a:r>
              <a:rPr lang="zh-TW" altLang="zh-TW" sz="2200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（附件）</a:t>
            </a:r>
            <a:endParaRPr lang="zh-TW" altLang="zh-TW" sz="2200" kern="1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2500"/>
              </a:lnSpc>
            </a:pPr>
            <a:r>
              <a:rPr lang="zh-TW" altLang="zh-TW" sz="2200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擬辦：</a:t>
            </a:r>
            <a:r>
              <a:rPr lang="zh-TW" altLang="zh-TW" sz="2200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於簽奉核可後</a:t>
            </a:r>
            <a:r>
              <a:rPr lang="zh-TW" altLang="zh-TW" sz="2200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轉知本府一、二級機關，依業務實際需求須精進公文書寫作技巧同仁為</a:t>
            </a:r>
            <a:endParaRPr lang="en-US" altLang="zh-TW" sz="2200" kern="1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</a:pPr>
            <a:r>
              <a:rPr lang="en-US" altLang="zh-TW" sz="2200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   </a:t>
            </a:r>
            <a:r>
              <a:rPr lang="zh-TW" altLang="zh-TW" sz="2200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主，再開放新進同仁參與參加研習。</a:t>
            </a:r>
            <a:r>
              <a:rPr lang="zh-TW" altLang="zh-TW" sz="2200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（</a:t>
            </a:r>
            <a:r>
              <a:rPr lang="zh-TW" altLang="zh-TW" sz="2200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於簽奉核可後</a:t>
            </a:r>
            <a:r>
              <a:rPr lang="zh-TW" altLang="zh-TW" sz="2200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，將如何處理……）</a:t>
            </a:r>
            <a:endParaRPr lang="zh-TW" altLang="en-US" sz="22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2500"/>
              </a:lnSpc>
            </a:pPr>
            <a:r>
              <a:rPr lang="zh-TW" altLang="en-US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會辦單位：</a:t>
            </a:r>
            <a:r>
              <a:rPr lang="zh-TW" altLang="en-US" sz="22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秘書處廳舍管理科    人事處    會計處</a:t>
            </a:r>
            <a:endParaRPr lang="zh-TW" altLang="en-US" sz="22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3068638" y="38258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916155" y="609116"/>
            <a:ext cx="2510044" cy="180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pPr indent="76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000</a:t>
            </a:r>
            <a:r>
              <a:rPr lang="zh-TW" altLang="en-US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年</a:t>
            </a:r>
            <a:r>
              <a:rPr lang="en-US" altLang="zh-TW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00</a:t>
            </a:r>
            <a:r>
              <a:rPr lang="zh-TW" altLang="en-US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月</a:t>
            </a:r>
            <a:r>
              <a:rPr lang="en-US" altLang="zh-TW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00</a:t>
            </a:r>
            <a:r>
              <a:rPr lang="zh-TW" altLang="en-US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日</a:t>
            </a:r>
            <a:endParaRPr lang="zh-TW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pSp>
        <p:nvGrpSpPr>
          <p:cNvPr id="13" name="Group 1"/>
          <p:cNvGrpSpPr>
            <a:grpSpLocks/>
          </p:cNvGrpSpPr>
          <p:nvPr/>
        </p:nvGrpSpPr>
        <p:grpSpPr bwMode="auto">
          <a:xfrm>
            <a:off x="8216839" y="376547"/>
            <a:ext cx="1676400" cy="500722"/>
            <a:chOff x="7104" y="485"/>
            <a:chExt cx="3720" cy="788"/>
          </a:xfrm>
        </p:grpSpPr>
        <p:sp>
          <p:nvSpPr>
            <p:cNvPr id="14" name="Text Box 3"/>
            <p:cNvSpPr txBox="1">
              <a:spLocks noChangeArrowheads="1"/>
            </p:cNvSpPr>
            <p:nvPr/>
          </p:nvSpPr>
          <p:spPr bwMode="auto">
            <a:xfrm>
              <a:off x="7104" y="907"/>
              <a:ext cx="3720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0" rIns="91440" bIns="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TW" altLang="zh-TW" sz="1600" dirty="0">
                  <a:solidFill>
                    <a:prstClr val="black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保存年限</a:t>
              </a:r>
              <a:r>
                <a:rPr lang="zh-TW" altLang="zh-TW" sz="1400" dirty="0">
                  <a:solidFill>
                    <a:prstClr val="black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：</a:t>
              </a:r>
              <a:endParaRPr lang="zh-TW" altLang="zh-TW" sz="14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7104" y="485"/>
              <a:ext cx="3720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0" rIns="91440" bIns="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TW" altLang="zh-TW" sz="1600" dirty="0">
                  <a:solidFill>
                    <a:prstClr val="black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檔</a:t>
              </a:r>
              <a:r>
                <a:rPr lang="zh-TW" altLang="en-US" sz="1600" dirty="0">
                  <a:solidFill>
                    <a:prstClr val="black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       號：</a:t>
              </a:r>
              <a:endParaRPr lang="zh-TW" altLang="en-US" sz="16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6" name="標題 1"/>
          <p:cNvSpPr>
            <a:spLocks noGrp="1"/>
          </p:cNvSpPr>
          <p:nvPr>
            <p:ph type="title"/>
          </p:nvPr>
        </p:nvSpPr>
        <p:spPr>
          <a:xfrm>
            <a:off x="105790" y="-53649"/>
            <a:ext cx="10561471" cy="753095"/>
          </a:xfrm>
        </p:spPr>
        <p:txBody>
          <a:bodyPr/>
          <a:lstStyle/>
          <a:p>
            <a:r>
              <a:rPr lang="zh-TW" altLang="en-US" sz="4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簽製作範例</a:t>
            </a:r>
            <a:r>
              <a:rPr lang="en-US" altLang="zh-TW" sz="4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4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辦理活動案</a:t>
            </a:r>
          </a:p>
        </p:txBody>
      </p:sp>
    </p:spTree>
    <p:extLst>
      <p:ext uri="{BB962C8B-B14F-4D97-AF65-F5344CB8AC3E}">
        <p14:creationId xmlns:p14="http://schemas.microsoft.com/office/powerpoint/2010/main" val="4792163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89887" y="-20916"/>
            <a:ext cx="10235767" cy="668239"/>
          </a:xfrm>
        </p:spPr>
        <p:txBody>
          <a:bodyPr>
            <a:normAutofit fontScale="90000"/>
          </a:bodyPr>
          <a:lstStyle/>
          <a:p>
            <a:r>
              <a:rPr lang="zh-TW" altLang="en-US" sz="4382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簽製作範例</a:t>
            </a:r>
            <a:r>
              <a:rPr lang="en-US" altLang="zh-TW" sz="4382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計畫申請案</a:t>
            </a:r>
            <a:endParaRPr lang="zh-TW" altLang="en-US" dirty="0"/>
          </a:p>
        </p:txBody>
      </p: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8691764" y="509816"/>
            <a:ext cx="1676400" cy="465138"/>
            <a:chOff x="6698" y="686"/>
            <a:chExt cx="3720" cy="732"/>
          </a:xfrm>
        </p:grpSpPr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6698" y="1052"/>
              <a:ext cx="3720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0" rIns="91440" bIns="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TW" altLang="zh-TW" sz="1600" dirty="0">
                  <a:solidFill>
                    <a:prstClr val="black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保存年限</a:t>
              </a:r>
              <a:r>
                <a:rPr lang="zh-TW" altLang="zh-TW" sz="1400" dirty="0">
                  <a:solidFill>
                    <a:prstClr val="black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：</a:t>
              </a:r>
              <a:endParaRPr lang="zh-TW" altLang="zh-TW" sz="14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6698" y="686"/>
              <a:ext cx="3720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0" rIns="91440" bIns="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TW" altLang="zh-TW" sz="1600" dirty="0">
                  <a:solidFill>
                    <a:prstClr val="black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檔</a:t>
              </a:r>
              <a:r>
                <a:rPr lang="zh-TW" altLang="en-US" sz="1600" dirty="0">
                  <a:solidFill>
                    <a:prstClr val="black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       號：</a:t>
              </a:r>
              <a:endParaRPr lang="zh-TW" altLang="en-US" sz="16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1458452" y="700674"/>
            <a:ext cx="2033541" cy="494468"/>
            <a:chOff x="6201" y="740"/>
            <a:chExt cx="4217" cy="760"/>
          </a:xfrm>
        </p:grpSpPr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6201" y="1134"/>
              <a:ext cx="3720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0" rIns="91440" bIns="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1400" dirty="0">
                  <a:solidFill>
                    <a:prstClr val="black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 </a:t>
              </a:r>
              <a:r>
                <a:rPr lang="zh-TW" altLang="zh-TW" sz="1600" dirty="0">
                  <a:solidFill>
                    <a:prstClr val="black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於</a:t>
              </a:r>
              <a:r>
                <a:rPr lang="zh-TW" altLang="en-US" sz="1600" dirty="0">
                  <a:solidFill>
                    <a:prstClr val="black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  教務處教學組</a:t>
              </a:r>
              <a:endParaRPr lang="zh-TW" altLang="en-US" sz="16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6201" y="740"/>
              <a:ext cx="4217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0" rIns="91440" bIns="0" numCol="1" anchor="t" anchorCtr="0" compatLnSpc="1">
              <a:prstTxWarp prst="textNoShape">
                <a:avLst/>
              </a:prstTxWarp>
            </a:bodyPr>
            <a:lstStyle/>
            <a:p>
              <a:pPr indent="76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TW" sz="1600" dirty="0">
                  <a:solidFill>
                    <a:prstClr val="black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110</a:t>
              </a:r>
              <a:r>
                <a:rPr lang="zh-TW" altLang="en-US" sz="1600" dirty="0">
                  <a:solidFill>
                    <a:prstClr val="black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年</a:t>
              </a:r>
              <a:r>
                <a:rPr lang="en-US" altLang="zh-TW" sz="1600" dirty="0">
                  <a:solidFill>
                    <a:prstClr val="black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00</a:t>
              </a:r>
              <a:r>
                <a:rPr lang="zh-TW" altLang="en-US" sz="1600" dirty="0">
                  <a:solidFill>
                    <a:prstClr val="black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月</a:t>
              </a:r>
              <a:r>
                <a:rPr lang="en-US" altLang="zh-TW" sz="1600" dirty="0">
                  <a:solidFill>
                    <a:prstClr val="black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00</a:t>
              </a:r>
              <a:r>
                <a:rPr lang="zh-TW" altLang="en-US" sz="1600" dirty="0">
                  <a:solidFill>
                    <a:prstClr val="black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日</a:t>
              </a:r>
              <a:endParaRPr lang="zh-TW" altLang="en-US" sz="16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38793" y="5261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14756" y="626100"/>
            <a:ext cx="10762488" cy="612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TW" altLang="zh-TW" sz="3200" b="1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簽</a:t>
            </a:r>
            <a:endParaRPr lang="zh-TW" altLang="zh-TW" sz="3200" dirty="0">
              <a:solidFill>
                <a:prstClr val="black"/>
              </a:solidFill>
            </a:endParaRPr>
          </a:p>
          <a:p>
            <a:endParaRPr lang="en-US" altLang="zh-TW" sz="24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主旨：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檢陳</a:t>
            </a:r>
            <a:r>
              <a:rPr lang="zh-TW" altLang="en-US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本校申請辦理「 </a:t>
            </a:r>
            <a:r>
              <a:rPr lang="en-US" altLang="zh-TW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110</a:t>
            </a:r>
            <a:r>
              <a:rPr lang="zh-TW" altLang="en-US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學年度高中優質化計畫」，計畫內容如附件，</a:t>
            </a:r>
            <a:endParaRPr lang="en-US" altLang="zh-TW" sz="24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   簽請鑒核。</a:t>
            </a:r>
            <a:r>
              <a:rPr lang="zh-TW" altLang="en-US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       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（主旨＝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起首語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本案主要意旨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期望語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endParaRPr lang="zh-TW" altLang="en-US" sz="2400" dirty="0">
              <a:solidFill>
                <a:prstClr val="black"/>
              </a:solidFill>
            </a:endParaRPr>
          </a:p>
          <a:p>
            <a:r>
              <a:rPr lang="zh-TW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ˋ說明：</a:t>
            </a:r>
            <a:r>
              <a: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（說明＝</a:t>
            </a:r>
            <a:r>
              <a:rPr lang="zh-TW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引據</a:t>
            </a:r>
            <a:r>
              <a: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lang="zh-TW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申述</a:t>
            </a:r>
            <a:r>
              <a: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lang="zh-TW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歸結</a:t>
            </a:r>
            <a:r>
              <a: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附件</a:t>
            </a:r>
            <a:r>
              <a: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endParaRPr lang="zh-TW" altLang="en-US" sz="2400" dirty="0">
              <a:solidFill>
                <a:prstClr val="black"/>
              </a:solidFill>
            </a:endParaRPr>
          </a:p>
          <a:p>
            <a:r>
              <a:rPr lang="zh-TW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TW" altLang="en-US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一、依教育部國民及學前教育署</a:t>
            </a:r>
            <a:r>
              <a:rPr lang="en-US" altLang="zh-TW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以下簡稱國教署</a:t>
            </a:r>
            <a:r>
              <a:rPr lang="en-US" altLang="zh-TW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)110</a:t>
            </a:r>
            <a:r>
              <a:rPr lang="zh-TW" altLang="en-US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00</a:t>
            </a:r>
            <a:r>
              <a:rPr lang="zh-TW" altLang="en-US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00</a:t>
            </a:r>
            <a:r>
              <a:rPr lang="zh-TW" altLang="en-US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日臺教國署高</a:t>
            </a:r>
            <a:endParaRPr lang="en-US" altLang="zh-TW" sz="24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   字第</a:t>
            </a:r>
            <a:r>
              <a:rPr lang="en-US" altLang="zh-TW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1100000000</a:t>
            </a:r>
            <a:r>
              <a:rPr lang="zh-TW" altLang="en-US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號函辦理。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（引據）</a:t>
            </a:r>
            <a:endParaRPr lang="zh-TW" altLang="en-US" sz="2400" dirty="0">
              <a:solidFill>
                <a:prstClr val="black"/>
              </a:solidFill>
            </a:endParaRPr>
          </a:p>
          <a:p>
            <a:r>
              <a:rPr lang="zh-TW" altLang="en-US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二、為落實</a:t>
            </a:r>
            <a:r>
              <a:rPr lang="en-US" altLang="zh-TW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108</a:t>
            </a:r>
            <a:r>
              <a:rPr lang="zh-TW" altLang="en-US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新課綱，並配合國家教育政策，辦理國際教育及雙語化教育，</a:t>
            </a:r>
            <a:endParaRPr lang="en-US" altLang="zh-TW" sz="24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   特申請辦理優質化計畫，支持教師專業學習社群，提升教學品質及學生</a:t>
            </a:r>
            <a:endParaRPr lang="en-US" altLang="zh-TW" sz="24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   學習成效。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（申述）</a:t>
            </a:r>
            <a:endParaRPr lang="zh-TW" altLang="en-US" sz="2400" dirty="0">
              <a:solidFill>
                <a:prstClr val="black"/>
              </a:solidFill>
            </a:endParaRPr>
          </a:p>
          <a:p>
            <a:r>
              <a:rPr lang="zh-TW" altLang="en-US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三、依照國教署申請辦理方式，於本年</a:t>
            </a:r>
            <a:r>
              <a:rPr lang="en-US" altLang="zh-TW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4</a:t>
            </a:r>
            <a:r>
              <a:rPr lang="zh-TW" altLang="en-US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16</a:t>
            </a:r>
            <a:r>
              <a:rPr lang="zh-TW" altLang="en-US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日完成初審繳件線上填報，免備</a:t>
            </a:r>
            <a:endParaRPr lang="en-US" altLang="zh-TW" sz="24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   文、免另送。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（歸結）</a:t>
            </a:r>
            <a:endParaRPr lang="en-US" altLang="zh-TW" sz="2400" dirty="0">
              <a:solidFill>
                <a:prstClr val="black"/>
              </a:solidFill>
            </a:endParaRPr>
          </a:p>
          <a:p>
            <a:r>
              <a:rPr lang="zh-TW" altLang="en-US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四、檢陳本計畫填報相關內容及經費表各</a:t>
            </a:r>
            <a:r>
              <a:rPr lang="en-US" altLang="zh-TW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份，會請主計室審閱。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（附件）</a:t>
            </a:r>
            <a:endParaRPr lang="zh-TW" altLang="en-US" sz="2400" dirty="0">
              <a:solidFill>
                <a:prstClr val="black"/>
              </a:solidFill>
            </a:endParaRPr>
          </a:p>
          <a:p>
            <a:r>
              <a:rPr lang="zh-TW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擬辦：奉核可，依說明項辦理。</a:t>
            </a:r>
            <a:r>
              <a: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</a:t>
            </a:r>
            <a:r>
              <a:rPr lang="zh-TW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奉核可後</a:t>
            </a:r>
            <a:r>
              <a: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，將如何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……</a:t>
            </a:r>
            <a:r>
              <a: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處理）</a:t>
            </a:r>
            <a:endParaRPr lang="en-US" altLang="zh-TW" sz="24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                    會辦單位：主計室</a:t>
            </a:r>
            <a:endParaRPr lang="zh-TW" altLang="en-US" sz="2400" dirty="0">
              <a:solidFill>
                <a:prstClr val="black"/>
              </a:solidFill>
            </a:endParaRPr>
          </a:p>
          <a:p>
            <a:endParaRPr lang="zh-TW" alt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5438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2795" y="202425"/>
            <a:ext cx="10515600" cy="1015619"/>
          </a:xfrm>
        </p:spPr>
        <p:txBody>
          <a:bodyPr>
            <a:normAutofit fontScale="90000"/>
          </a:bodyPr>
          <a:lstStyle/>
          <a:p>
            <a:pPr algn="ctr"/>
            <a:br>
              <a:rPr lang="en-US" altLang="zh-TW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</a:br>
            <a:endParaRPr lang="zh-TW" altLang="en-US" sz="4900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92795" y="378372"/>
            <a:ext cx="10515600" cy="57985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6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第二講</a:t>
            </a:r>
            <a:endParaRPr lang="en-US" altLang="zh-TW" sz="66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sz="6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公文用語用字及數字規範</a:t>
            </a:r>
            <a:endParaRPr lang="en-US" altLang="zh-TW" sz="66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algn="ctr">
              <a:buClr>
                <a:prstClr val="black"/>
              </a:buClr>
              <a:buNone/>
            </a:pPr>
            <a:r>
              <a:rPr lang="zh-TW" altLang="en-US" sz="61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公文撰寫五把鑰匙</a:t>
            </a:r>
            <a:endParaRPr lang="en-US" altLang="zh-TW" sz="61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algn="ctr">
              <a:buClr>
                <a:prstClr val="black"/>
              </a:buClr>
              <a:buNone/>
            </a:pPr>
            <a:r>
              <a:rPr lang="zh-TW" altLang="en-US" sz="61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公文撰寫五大素養</a:t>
            </a:r>
            <a:endParaRPr lang="en-US" altLang="zh-TW" sz="61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sz="40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37825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0436" y="254133"/>
            <a:ext cx="10852727" cy="1011519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公文寫作技巧及實務案例解析課程大綱</a:t>
            </a:r>
            <a:endParaRPr lang="zh-TW" altLang="en-US" sz="4800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20436" y="1417021"/>
            <a:ext cx="11176000" cy="4762106"/>
          </a:xfrm>
        </p:spPr>
        <p:txBody>
          <a:bodyPr>
            <a:normAutofit/>
          </a:bodyPr>
          <a:lstStyle/>
          <a:p>
            <a:pPr marL="0" lvl="0" indent="0" defTabSz="911889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zh-TW" altLang="en-US" sz="4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第一講 公文寫作技巧</a:t>
            </a:r>
            <a:endParaRPr lang="en-US" altLang="zh-TW" sz="48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defTabSz="911889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zh-TW" altLang="en-US" sz="4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第二講 公文用語用字及數字規範</a:t>
            </a:r>
            <a:endParaRPr lang="en-US" altLang="zh-TW" sz="48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defTabSz="911889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zh-TW" altLang="en-US" sz="4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第三講 公文寫作常見錯誤用語用字辨正</a:t>
            </a:r>
          </a:p>
          <a:p>
            <a:pPr marL="0" lvl="0" indent="0" defTabSz="911889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zh-TW" altLang="en-US" sz="4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第四講 公文實務案例解析</a:t>
            </a:r>
            <a:endParaRPr lang="en-US" altLang="zh-TW" sz="48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defTabSz="911889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endParaRPr lang="en-US" altLang="zh-TW" sz="44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20000"/>
              </a:lnSpc>
              <a:buNone/>
            </a:pPr>
            <a:endParaRPr lang="zh-TW" altLang="en-US" sz="1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599838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50727" y="0"/>
            <a:ext cx="10973102" cy="1141740"/>
          </a:xfrm>
        </p:spPr>
        <p:txBody>
          <a:bodyPr/>
          <a:lstStyle/>
          <a:p>
            <a:pPr lvl="0" defTabSz="914400">
              <a:lnSpc>
                <a:spcPct val="120000"/>
              </a:lnSpc>
              <a:spcBef>
                <a:spcPct val="20000"/>
              </a:spcBef>
            </a:pPr>
            <a:br>
              <a:rPr lang="en-US" altLang="zh-TW" sz="4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</a:br>
            <a:r>
              <a:rPr lang="zh-TW" altLang="en-US" sz="4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公文寫作之五把鑰匙</a:t>
            </a:r>
            <a:r>
              <a:rPr lang="en-US" altLang="zh-TW" sz="4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(</a:t>
            </a:r>
            <a:r>
              <a:rPr lang="zh-TW" altLang="en-US" sz="4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五大素養</a:t>
            </a:r>
            <a:r>
              <a:rPr lang="en-US" altLang="zh-TW" sz="4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)</a:t>
            </a:r>
            <a:br>
              <a:rPr lang="en-US" altLang="zh-TW" sz="4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1139" y="1404639"/>
            <a:ext cx="10973102" cy="4889629"/>
          </a:xfrm>
        </p:spPr>
        <p:txBody>
          <a:bodyPr/>
          <a:lstStyle/>
          <a:p>
            <a:pPr marL="0" lvl="0" indent="0" defTabSz="914400">
              <a:buNone/>
            </a:pPr>
            <a:r>
              <a:rPr lang="zh-TW" altLang="en-US" sz="4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一、公文用語</a:t>
            </a:r>
          </a:p>
          <a:p>
            <a:pPr marL="0" lvl="0" indent="0" defTabSz="914400">
              <a:buNone/>
            </a:pP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二、法律統一用字表</a:t>
            </a:r>
          </a:p>
          <a:p>
            <a:pPr marL="0" lvl="0" indent="0" defTabSz="914400">
              <a:buNone/>
            </a:pPr>
            <a:r>
              <a:rPr lang="zh-TW" altLang="en-US" sz="4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三、法律統一用語表</a:t>
            </a:r>
          </a:p>
          <a:p>
            <a:pPr marL="0" lvl="0" indent="0" defTabSz="914400">
              <a:buNone/>
            </a:pP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四、公文書橫式書寫數字使用原則</a:t>
            </a:r>
            <a:endParaRPr lang="en-US" altLang="zh-TW" sz="4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defTabSz="914400">
              <a:buNone/>
            </a:pPr>
            <a:r>
              <a:rPr lang="zh-TW" altLang="en-US" sz="4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五、公文書標點符號表</a:t>
            </a:r>
          </a:p>
          <a:p>
            <a:pPr marL="0" lvl="0" indent="0" defTabSz="914400">
              <a:buNone/>
            </a:pPr>
            <a:endParaRPr lang="en-US" altLang="zh-TW" sz="40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689" y="2709437"/>
            <a:ext cx="1441207" cy="102943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486" y="4417453"/>
            <a:ext cx="1753404" cy="1252431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001" y="1079421"/>
            <a:ext cx="1604316" cy="114594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469" y="3520932"/>
            <a:ext cx="1413261" cy="1059946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243" y="1988340"/>
            <a:ext cx="1776228" cy="118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596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標題 1"/>
          <p:cNvSpPr>
            <a:spLocks noGrp="1"/>
          </p:cNvSpPr>
          <p:nvPr>
            <p:ph type="title"/>
          </p:nvPr>
        </p:nvSpPr>
        <p:spPr>
          <a:xfrm>
            <a:off x="727132" y="184348"/>
            <a:ext cx="10972800" cy="753095"/>
          </a:xfrm>
        </p:spPr>
        <p:txBody>
          <a:bodyPr/>
          <a:lstStyle/>
          <a:p>
            <a:pPr algn="ctr">
              <a:defRPr/>
            </a:pPr>
            <a:r>
              <a:rPr lang="zh-TW" altLang="zh-TW" sz="4401" dirty="0">
                <a:latin typeface="標楷體" panose="03000509000000000000" pitchFamily="65" charset="-120"/>
                <a:ea typeface="標楷體" panose="03000509000000000000" pitchFamily="65" charset="-120"/>
              </a:rPr>
              <a:t>公文用語</a:t>
            </a:r>
            <a:r>
              <a:rPr lang="zh-TW" altLang="en-US" sz="4401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zh-TW" altLang="zh-TW" sz="4401" dirty="0">
                <a:latin typeface="標楷體" panose="03000509000000000000" pitchFamily="65" charset="-120"/>
                <a:ea typeface="標楷體" panose="03000509000000000000" pitchFamily="65" charset="-120"/>
              </a:rPr>
              <a:t>稱謂語</a:t>
            </a:r>
            <a:r>
              <a:rPr lang="zh-TW" altLang="en-US" sz="4401" dirty="0">
                <a:latin typeface="標楷體" panose="03000509000000000000" pitchFamily="65" charset="-120"/>
                <a:ea typeface="標楷體" panose="03000509000000000000" pitchFamily="65" charset="-120"/>
              </a:rPr>
              <a:t>（一）</a:t>
            </a: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7965884"/>
              </p:ext>
            </p:extLst>
          </p:nvPr>
        </p:nvGraphicFramePr>
        <p:xfrm>
          <a:off x="327257" y="937443"/>
          <a:ext cx="11482940" cy="5530734"/>
        </p:xfrm>
        <a:graphic>
          <a:graphicData uri="http://schemas.openxmlformats.org/drawingml/2006/table">
            <a:tbl>
              <a:tblPr/>
              <a:tblGrid>
                <a:gridCol w="1216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083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372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81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稱謂語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適用範圍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舉例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備註</a:t>
                      </a: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11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鈞</a:t>
                      </a:r>
                      <a:endParaRPr kumimoji="0" lang="zh-TW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有隸屬關係的下級機關對上級機關用之。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行政院所屬各部、會、行、總處、署稱行政院為「</a:t>
                      </a:r>
                      <a:r>
                        <a:rPr kumimoji="0" 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鈞院</a:t>
                      </a:r>
                      <a:r>
                        <a:rPr kumimoji="0" 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」；各鄉、（鎮、市、區）公所稱直屬直轄市政府、縣（市）政府為「</a:t>
                      </a:r>
                      <a:r>
                        <a:rPr kumimoji="0" 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鈞府</a:t>
                      </a:r>
                      <a:r>
                        <a:rPr kumimoji="0" 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」。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行政院</a:t>
                      </a:r>
                      <a:r>
                        <a:rPr kumimoji="0" lang="en-US" alt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104</a:t>
                      </a:r>
                      <a:r>
                        <a:rPr kumimoji="0" lang="zh-TW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年</a:t>
                      </a:r>
                      <a:r>
                        <a:rPr kumimoji="0" lang="en-US" alt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r>
                        <a:rPr kumimoji="0" lang="zh-TW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月</a:t>
                      </a:r>
                      <a:r>
                        <a:rPr kumimoji="0" lang="en-US" alt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25</a:t>
                      </a:r>
                      <a:r>
                        <a:rPr kumimoji="0" lang="zh-TW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日院臺綜字第</a:t>
                      </a:r>
                      <a:r>
                        <a:rPr kumimoji="0" lang="en-US" alt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1040127907</a:t>
                      </a:r>
                      <a:r>
                        <a:rPr kumimoji="0" lang="zh-TW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號函：「自即日起有關公文之期望、目的及稱謂用語，均無須挪抬（空格）書寫。」</a:t>
                      </a:r>
                      <a:endParaRPr kumimoji="0" lang="zh-TW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1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大</a:t>
                      </a:r>
                      <a:endParaRPr kumimoji="0" lang="zh-TW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無隸屬關係的較下級機關對較上級機關用之。</a:t>
                      </a: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行政院所屬機關、各縣（市）政府稱立法院、司法院、考試院、監察院為「</a:t>
                      </a:r>
                      <a:r>
                        <a:rPr kumimoji="0" lang="zh-TW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大院</a:t>
                      </a:r>
                      <a:r>
                        <a:rPr kumimoji="0" lang="zh-TW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」</a:t>
                      </a:r>
                      <a:r>
                        <a:rPr kumimoji="0" lang="zh-TW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  <a:endParaRPr kumimoji="0" lang="zh-TW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行政院</a:t>
                      </a:r>
                      <a:r>
                        <a:rPr kumimoji="0" lang="en-US" alt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104</a:t>
                      </a:r>
                      <a:r>
                        <a:rPr kumimoji="0" lang="zh-TW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年</a:t>
                      </a:r>
                      <a:r>
                        <a:rPr kumimoji="0" lang="en-US" alt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r>
                        <a:rPr kumimoji="0" lang="zh-TW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月</a:t>
                      </a:r>
                      <a:r>
                        <a:rPr kumimoji="0" lang="en-US" alt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25</a:t>
                      </a:r>
                      <a:r>
                        <a:rPr kumimoji="0" lang="zh-TW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日院臺綜字第</a:t>
                      </a:r>
                      <a:r>
                        <a:rPr kumimoji="0" lang="en-US" alt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1040127907</a:t>
                      </a:r>
                      <a:r>
                        <a:rPr kumimoji="0" lang="zh-TW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號函：「自即日起有關公文之期望、目的及稱謂用語，均無須挪抬（空格）書寫。」</a:t>
                      </a:r>
                      <a:endParaRPr kumimoji="0" lang="zh-TW" altLang="zh-TW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6" marR="6858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71396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標題 1"/>
          <p:cNvSpPr>
            <a:spLocks noGrp="1"/>
          </p:cNvSpPr>
          <p:nvPr>
            <p:ph type="title"/>
          </p:nvPr>
        </p:nvSpPr>
        <p:spPr>
          <a:xfrm>
            <a:off x="196760" y="0"/>
            <a:ext cx="11798482" cy="890709"/>
          </a:xfrm>
        </p:spPr>
        <p:txBody>
          <a:bodyPr/>
          <a:lstStyle/>
          <a:p>
            <a:pPr algn="ctr">
              <a:defRPr/>
            </a:pPr>
            <a:r>
              <a:rPr lang="zh-TW" altLang="zh-TW" sz="4401" dirty="0">
                <a:latin typeface="標楷體" panose="03000509000000000000" pitchFamily="65" charset="-120"/>
                <a:ea typeface="標楷體" panose="03000509000000000000" pitchFamily="65" charset="-120"/>
              </a:rPr>
              <a:t>公文用語</a:t>
            </a:r>
            <a:r>
              <a:rPr lang="zh-TW" altLang="en-US" sz="4401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zh-TW" altLang="zh-TW" sz="4401" dirty="0">
                <a:latin typeface="標楷體" panose="03000509000000000000" pitchFamily="65" charset="-120"/>
                <a:ea typeface="標楷體" panose="03000509000000000000" pitchFamily="65" charset="-120"/>
              </a:rPr>
              <a:t>稱謂語</a:t>
            </a:r>
            <a:r>
              <a:rPr lang="zh-TW" altLang="en-US" sz="4401" dirty="0">
                <a:latin typeface="標楷體" panose="03000509000000000000" pitchFamily="65" charset="-120"/>
                <a:ea typeface="標楷體" panose="03000509000000000000" pitchFamily="65" charset="-120"/>
              </a:rPr>
              <a:t>（二）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4322588"/>
              </p:ext>
            </p:extLst>
          </p:nvPr>
        </p:nvGraphicFramePr>
        <p:xfrm>
          <a:off x="689812" y="695797"/>
          <a:ext cx="11036807" cy="6004580"/>
        </p:xfrm>
        <a:graphic>
          <a:graphicData uri="http://schemas.openxmlformats.org/drawingml/2006/table">
            <a:tbl>
              <a:tblPr/>
              <a:tblGrid>
                <a:gridCol w="1038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41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752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986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29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稱謂語</a:t>
                      </a:r>
                    </a:p>
                  </a:txBody>
                  <a:tcPr marL="91425" marR="91425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適用範圍</a:t>
                      </a:r>
                    </a:p>
                  </a:txBody>
                  <a:tcPr marL="91425" marR="91425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舉例</a:t>
                      </a:r>
                    </a:p>
                  </a:txBody>
                  <a:tcPr marL="91425" marR="91425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備註</a:t>
                      </a:r>
                    </a:p>
                  </a:txBody>
                  <a:tcPr marL="91425" marR="91425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13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3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貴</a:t>
                      </a:r>
                    </a:p>
                  </a:txBody>
                  <a:tcPr marL="68568" marR="6856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>
                          <a:tab pos="179388" algn="l"/>
                        </a:tabLst>
                      </a:pPr>
                      <a:r>
                        <a:rPr kumimoji="0" 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有隸屬關係之上級機關對下級機關用之。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>
                          <a:tab pos="179388" algn="l"/>
                        </a:tabLst>
                      </a:pPr>
                      <a:r>
                        <a:rPr kumimoji="0" 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無隸屬關係之機關相互間用之。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>
                          <a:tab pos="179388" algn="l"/>
                        </a:tabLst>
                      </a:pPr>
                      <a:r>
                        <a:rPr kumimoji="0" 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上級機關首長對下級機關首長用之。</a:t>
                      </a:r>
                    </a:p>
                  </a:txBody>
                  <a:tcPr marL="68568" marR="6856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>
                          <a:tab pos="179388" algn="l"/>
                        </a:tabLst>
                      </a:pPr>
                      <a:r>
                        <a:rPr kumimoji="0" lang="zh-TW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行政院稱其下之部、會為「</a:t>
                      </a:r>
                      <a:r>
                        <a:rPr kumimoji="0" lang="zh-TW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貴部</a:t>
                      </a:r>
                      <a:r>
                        <a:rPr kumimoji="0" lang="zh-TW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」、「</a:t>
                      </a:r>
                      <a:r>
                        <a:rPr kumimoji="0" lang="zh-TW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貴會</a:t>
                      </a:r>
                      <a:r>
                        <a:rPr kumimoji="0" lang="zh-TW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」縣（市）政府稱縣（市）議會為「</a:t>
                      </a:r>
                      <a:r>
                        <a:rPr kumimoji="0" lang="zh-TW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貴會</a:t>
                      </a:r>
                      <a:r>
                        <a:rPr kumimoji="0" lang="zh-TW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」。</a:t>
                      </a:r>
                      <a:endParaRPr kumimoji="0" lang="en-US" altLang="zh-TW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>
                          <a:tab pos="179388" algn="l"/>
                        </a:tabLst>
                      </a:pPr>
                      <a:r>
                        <a:rPr kumimoji="0" lang="zh-TW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稱審計部、考選部、銓敘部為「</a:t>
                      </a:r>
                      <a:r>
                        <a:rPr kumimoji="0" lang="zh-TW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貴部</a:t>
                      </a:r>
                      <a:r>
                        <a:rPr kumimoji="0" lang="zh-TW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」：公務人員保障暨培訓委員會為「</a:t>
                      </a:r>
                      <a:r>
                        <a:rPr kumimoji="0" lang="zh-TW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貴會</a:t>
                      </a:r>
                      <a:r>
                        <a:rPr kumimoji="0" lang="zh-TW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」。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>
                          <a:tab pos="179388" algn="l"/>
                        </a:tabLst>
                      </a:pPr>
                      <a:r>
                        <a:rPr kumimoji="0" lang="zh-TW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教育部稱中華民國紅十字會為「</a:t>
                      </a:r>
                      <a:r>
                        <a:rPr kumimoji="0" lang="zh-TW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貴會</a:t>
                      </a:r>
                      <a:r>
                        <a:rPr kumimoji="0" lang="zh-TW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」。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>
                          <a:tab pos="179388" algn="l"/>
                        </a:tabLst>
                      </a:pPr>
                      <a:r>
                        <a:rPr kumimoji="0" lang="zh-TW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縣長稱鄉長為「</a:t>
                      </a:r>
                      <a:r>
                        <a:rPr kumimoji="0" lang="zh-TW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貴鄉</a:t>
                      </a:r>
                      <a:r>
                        <a:rPr kumimoji="0" lang="zh-TW" altLang="zh-TW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長</a:t>
                      </a:r>
                      <a:r>
                        <a:rPr kumimoji="0" lang="zh-TW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」</a:t>
                      </a:r>
                    </a:p>
                  </a:txBody>
                  <a:tcPr marL="68568" marR="6856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行政院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104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年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月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25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日院臺綜字第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1040127907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號函：「自即日起有關公文之期望、目的及稱謂用語，均無須挪抬（空格）書寫。」</a:t>
                      </a:r>
                      <a:endParaRPr kumimoji="0" lang="zh-TW" altLang="zh-TW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68" marR="6856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57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鈞</a:t>
                      </a:r>
                      <a:r>
                        <a:rPr kumimoji="0" lang="zh-TW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長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鈞座</a:t>
                      </a:r>
                    </a:p>
                  </a:txBody>
                  <a:tcPr marL="68568" marR="6856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>
                          <a:tab pos="179388" algn="l"/>
                        </a:tabLst>
                      </a:pPr>
                      <a:r>
                        <a:rPr kumimoji="0" 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屬員對長官。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>
                          <a:tab pos="179388" algn="l"/>
                        </a:tabLst>
                      </a:pPr>
                      <a:r>
                        <a:rPr kumimoji="0" 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有隸屬關係之下級機關首長對上級機關首長用之。</a:t>
                      </a:r>
                    </a:p>
                  </a:txBody>
                  <a:tcPr marL="68568" marR="6856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>
                          <a:tab pos="179388" algn="l"/>
                        </a:tabLst>
                      </a:pPr>
                      <a:r>
                        <a:rPr kumimoji="0" lang="zh-TW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科員稱科長、處長或縣長為「</a:t>
                      </a:r>
                      <a:r>
                        <a:rPr kumimoji="0" lang="zh-TW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鈞長</a:t>
                      </a:r>
                      <a:r>
                        <a:rPr kumimoji="0" lang="zh-TW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」、「</a:t>
                      </a:r>
                      <a:r>
                        <a:rPr kumimoji="0" lang="zh-TW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鈞座</a:t>
                      </a:r>
                      <a:r>
                        <a:rPr kumimoji="0" lang="zh-TW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」。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>
                          <a:tab pos="179388" algn="l"/>
                        </a:tabLst>
                      </a:pPr>
                      <a:r>
                        <a:rPr kumimoji="0" lang="zh-TW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鄉（鎮、市、區）長稱縣（市）長為「</a:t>
                      </a:r>
                      <a:r>
                        <a:rPr kumimoji="0" lang="zh-TW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鈞長</a:t>
                      </a:r>
                      <a:r>
                        <a:rPr kumimoji="0" lang="zh-TW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」、「</a:t>
                      </a:r>
                      <a:r>
                        <a:rPr kumimoji="0" lang="zh-TW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鈞座</a:t>
                      </a:r>
                      <a:r>
                        <a:rPr kumimoji="0" lang="zh-TW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」；</a:t>
                      </a:r>
                    </a:p>
                  </a:txBody>
                  <a:tcPr marL="68568" marR="6856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行政院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104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年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月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25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日院臺綜字第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1040127907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號函：「自即日起有關公文之期望、目的及稱謂用語，均無須挪抬（空格）書寫。」</a:t>
                      </a:r>
                      <a:endParaRPr kumimoji="0" lang="zh-TW" altLang="zh-TW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68" marR="6856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12699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標題 1"/>
          <p:cNvSpPr>
            <a:spLocks noGrp="1"/>
          </p:cNvSpPr>
          <p:nvPr>
            <p:ph type="title"/>
          </p:nvPr>
        </p:nvSpPr>
        <p:spPr>
          <a:xfrm>
            <a:off x="609601" y="136102"/>
            <a:ext cx="10972800" cy="824170"/>
          </a:xfrm>
        </p:spPr>
        <p:txBody>
          <a:bodyPr/>
          <a:lstStyle/>
          <a:p>
            <a:pPr algn="ctr"/>
            <a:r>
              <a:rPr lang="zh-TW" altLang="zh-TW" sz="419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 action="ppaction://hlinkfile"/>
              </a:rPr>
              <a:t>公文用語</a:t>
            </a:r>
            <a:r>
              <a:rPr lang="zh-TW" altLang="en-US" sz="419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 action="ppaction://hlinkfile"/>
              </a:rPr>
              <a:t>－</a:t>
            </a:r>
            <a:r>
              <a:rPr lang="zh-TW" altLang="zh-TW" sz="419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 action="ppaction://hlinkfile"/>
              </a:rPr>
              <a:t>稱謂語</a:t>
            </a:r>
            <a:r>
              <a:rPr lang="zh-TW" altLang="en-US" sz="419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 action="ppaction://hlinkfile"/>
              </a:rPr>
              <a:t>（三）</a:t>
            </a:r>
            <a:endParaRPr lang="zh-TW" altLang="en-US" sz="419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3855697"/>
              </p:ext>
            </p:extLst>
          </p:nvPr>
        </p:nvGraphicFramePr>
        <p:xfrm>
          <a:off x="423513" y="1116531"/>
          <a:ext cx="11348184" cy="5468308"/>
        </p:xfrm>
        <a:graphic>
          <a:graphicData uri="http://schemas.openxmlformats.org/drawingml/2006/table">
            <a:tbl>
              <a:tblPr/>
              <a:tblGrid>
                <a:gridCol w="1572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5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602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10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2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稱謂語</a:t>
                      </a:r>
                    </a:p>
                  </a:txBody>
                  <a:tcPr marL="91461" marR="91461" marT="45687" marB="456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適用範圍</a:t>
                      </a:r>
                    </a:p>
                  </a:txBody>
                  <a:tcPr marL="91461" marR="91461" marT="45687" marB="456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舉例</a:t>
                      </a:r>
                    </a:p>
                  </a:txBody>
                  <a:tcPr marL="91461" marR="91461" marT="45687" marB="456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備註</a:t>
                      </a:r>
                    </a:p>
                  </a:txBody>
                  <a:tcPr marL="91461" marR="91461" marT="45687" marB="456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5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  <a:hlinkClick r:id="" action="ppaction://noaction"/>
                        </a:rPr>
                        <a:t>臺端</a:t>
                      </a:r>
                      <a:endParaRPr kumimoji="0" lang="zh-TW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95" marR="685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>
                          <a:tab pos="179388" algn="l"/>
                        </a:tabLst>
                      </a:pPr>
                      <a:r>
                        <a:rPr kumimoji="0" 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機關對人民用之。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>
                          <a:tab pos="179388" algn="l"/>
                        </a:tabLst>
                      </a:pPr>
                      <a:r>
                        <a:rPr kumimoji="0" 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機關對屬員用之。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>
                          <a:tab pos="179388" algn="l"/>
                        </a:tabLst>
                      </a:pPr>
                      <a:r>
                        <a:rPr kumimoji="0" 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首長對屬員用之。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zh-TW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※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99</a:t>
                      </a:r>
                      <a:r>
                        <a:rPr kumimoji="0" 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年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</a:t>
                      </a:r>
                      <a:r>
                        <a:rPr kumimoji="0" 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月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22</a:t>
                      </a:r>
                      <a:r>
                        <a:rPr kumimoji="0" 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日文書處理手冊第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11</a:t>
                      </a:r>
                      <a:r>
                        <a:rPr kumimoji="0" 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頁、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59</a:t>
                      </a:r>
                      <a:r>
                        <a:rPr kumimoji="0" 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頁已將「台端」改為「臺端」。「台」是指喜悅之意；「臺」是指觀四方而高者，是對人民或屬員之尊稱。</a:t>
                      </a:r>
                      <a:endParaRPr kumimoji="0" lang="zh-TW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95" marR="685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>
                          <a:tab pos="179388" algn="l"/>
                        </a:tabLst>
                      </a:pPr>
                      <a:r>
                        <a:rPr kumimoji="0" 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縣政府對</a:t>
                      </a:r>
                      <a:r>
                        <a:rPr kumimoji="0" 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人民</a:t>
                      </a:r>
                      <a:endParaRPr kumimoji="0" lang="en-US" altLang="zh-TW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None/>
                        <a:tabLst>
                          <a:tab pos="179388" algn="l"/>
                        </a:tabLst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  </a:t>
                      </a:r>
                      <a:r>
                        <a:rPr kumimoji="0" 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稱謂為「</a:t>
                      </a:r>
                      <a:r>
                        <a:rPr kumimoji="0" 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臺端</a:t>
                      </a:r>
                      <a:r>
                        <a:rPr kumimoji="0" 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」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  <a:endParaRPr kumimoji="0" lang="zh-TW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None/>
                        <a:tabLst>
                          <a:tab pos="179388" algn="l"/>
                        </a:tabLst>
                      </a:pP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2.</a:t>
                      </a:r>
                      <a:r>
                        <a:rPr kumimoji="0" 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鄉公所對所屬</a:t>
                      </a:r>
                      <a:endParaRPr kumimoji="0" lang="en-US" altLang="zh-TW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None/>
                        <a:tabLst>
                          <a:tab pos="179388" algn="l"/>
                        </a:tabLst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  </a:t>
                      </a:r>
                      <a:r>
                        <a:rPr kumimoji="0" 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「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王○○課</a:t>
                      </a:r>
                      <a:r>
                        <a:rPr kumimoji="0" 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員</a:t>
                      </a:r>
                      <a:r>
                        <a:rPr kumimoji="0" 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」</a:t>
                      </a:r>
                      <a:endParaRPr kumimoji="0" lang="en-US" altLang="zh-TW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None/>
                        <a:tabLst>
                          <a:tab pos="179388" algn="l"/>
                        </a:tabLst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  </a:t>
                      </a:r>
                      <a:r>
                        <a:rPr kumimoji="0" 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稱謂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為</a:t>
                      </a:r>
                      <a:r>
                        <a:rPr kumimoji="0" 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「</a:t>
                      </a:r>
                      <a:r>
                        <a:rPr kumimoji="0" 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臺端</a:t>
                      </a:r>
                      <a:r>
                        <a:rPr kumimoji="0" 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」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  <a:endParaRPr kumimoji="0" lang="en-US" altLang="zh-TW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None/>
                        <a:tabLst>
                          <a:tab pos="179388" algn="l"/>
                        </a:tabLst>
                      </a:pP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3.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市政府</a:t>
                      </a: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對所屬</a:t>
                      </a:r>
                      <a:endParaRPr kumimoji="0" lang="en-US" altLang="zh-TW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None/>
                        <a:tabLst>
                          <a:tab pos="179388" algn="l"/>
                        </a:tabLst>
                      </a:pP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  「</a:t>
                      </a: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林○○</a:t>
                      </a:r>
                      <a:r>
                        <a:rPr kumimoji="0" 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主任</a:t>
                      </a:r>
                      <a:r>
                        <a:rPr kumimoji="0" 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」</a:t>
                      </a:r>
                      <a:endParaRPr kumimoji="0" lang="en-US" altLang="zh-TW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None/>
                        <a:tabLst>
                          <a:tab pos="179388" algn="l"/>
                        </a:tabLst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  </a:t>
                      </a:r>
                      <a:r>
                        <a:rPr kumimoji="0" 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稱謂為「</a:t>
                      </a:r>
                      <a:r>
                        <a:rPr kumimoji="0" 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臺端</a:t>
                      </a:r>
                      <a:r>
                        <a:rPr kumimoji="0" 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」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  <a:endParaRPr kumimoji="0" lang="zh-TW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95" marR="685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F01FD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行政院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F01FD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104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F01FD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年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F01FD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F01FD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月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F01FD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25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F01FD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日院臺綜字第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F01FD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1040127907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F01FD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號函：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F01FD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「自即日起有關公文之期望、目的及稱謂用語，均無須挪抬（空格）書寫。」</a:t>
                      </a:r>
                      <a:endParaRPr kumimoji="0" lang="zh-TW" altLang="zh-TW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1F01FD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61" marR="91461" marT="45687" marB="456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387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先生、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女士、君</a:t>
                      </a:r>
                    </a:p>
                  </a:txBody>
                  <a:tcPr marL="68595" marR="685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機關對人民用之。</a:t>
                      </a:r>
                    </a:p>
                  </a:txBody>
                  <a:tcPr marL="68595" marR="685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鄭○○</a:t>
                      </a:r>
                      <a:r>
                        <a:rPr kumimoji="0" 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先生</a:t>
                      </a:r>
                      <a:r>
                        <a:rPr kumimoji="0" 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、</a:t>
                      </a:r>
                      <a:endParaRPr kumimoji="0" lang="en-US" altLang="zh-TW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張○○</a:t>
                      </a:r>
                      <a:r>
                        <a:rPr kumimoji="0" 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女士</a:t>
                      </a:r>
                      <a:r>
                        <a:rPr kumimoji="0" 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、</a:t>
                      </a:r>
                      <a:endParaRPr kumimoji="0" lang="en-US" altLang="zh-TW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趙○○</a:t>
                      </a:r>
                      <a:r>
                        <a:rPr kumimoji="0" 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君</a:t>
                      </a:r>
                      <a:r>
                        <a:rPr kumimoji="0" 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</a:p>
                  </a:txBody>
                  <a:tcPr marL="68595" marR="685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91461" marR="91461" marT="45687" marB="456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55126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標題 1"/>
          <p:cNvSpPr>
            <a:spLocks noGrp="1"/>
          </p:cNvSpPr>
          <p:nvPr>
            <p:ph type="title"/>
          </p:nvPr>
        </p:nvSpPr>
        <p:spPr>
          <a:xfrm>
            <a:off x="609601" y="0"/>
            <a:ext cx="10972800" cy="890709"/>
          </a:xfrm>
        </p:spPr>
        <p:txBody>
          <a:bodyPr/>
          <a:lstStyle/>
          <a:p>
            <a:pPr algn="ctr">
              <a:defRPr/>
            </a:pPr>
            <a:r>
              <a:rPr lang="zh-TW" altLang="zh-TW" sz="4401" dirty="0">
                <a:latin typeface="標楷體" panose="03000509000000000000" pitchFamily="65" charset="-120"/>
                <a:ea typeface="標楷體" panose="03000509000000000000" pitchFamily="65" charset="-120"/>
              </a:rPr>
              <a:t>公文用語</a:t>
            </a:r>
            <a:r>
              <a:rPr lang="zh-TW" altLang="en-US" sz="4401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zh-TW" altLang="zh-TW" sz="4401" dirty="0">
                <a:latin typeface="標楷體" panose="03000509000000000000" pitchFamily="65" charset="-120"/>
                <a:ea typeface="標楷體" panose="03000509000000000000" pitchFamily="65" charset="-120"/>
              </a:rPr>
              <a:t>引</a:t>
            </a:r>
            <a:r>
              <a:rPr lang="zh-TW" altLang="en-US" sz="4401" dirty="0">
                <a:latin typeface="標楷體" panose="03000509000000000000" pitchFamily="65" charset="-120"/>
                <a:ea typeface="標楷體" panose="03000509000000000000" pitchFamily="65" charset="-120"/>
              </a:rPr>
              <a:t>據</a:t>
            </a:r>
            <a:r>
              <a:rPr lang="en-US" altLang="zh-TW" sz="4401" dirty="0">
                <a:latin typeface="標楷體" panose="03000509000000000000" pitchFamily="65" charset="-120"/>
                <a:ea typeface="標楷體" panose="03000509000000000000" pitchFamily="65" charset="-120"/>
              </a:rPr>
              <a:t>﹙</a:t>
            </a:r>
            <a:r>
              <a:rPr lang="zh-TW" altLang="en-US" sz="4401" dirty="0">
                <a:latin typeface="標楷體" panose="03000509000000000000" pitchFamily="65" charset="-120"/>
                <a:ea typeface="標楷體" panose="03000509000000000000" pitchFamily="65" charset="-120"/>
              </a:rPr>
              <a:t>述、敘</a:t>
            </a:r>
            <a:r>
              <a:rPr lang="en-US" altLang="zh-TW" sz="4401" dirty="0">
                <a:latin typeface="標楷體" panose="03000509000000000000" pitchFamily="65" charset="-120"/>
                <a:ea typeface="標楷體" panose="03000509000000000000" pitchFamily="65" charset="-120"/>
              </a:rPr>
              <a:t>﹚</a:t>
            </a:r>
            <a:r>
              <a:rPr lang="zh-TW" altLang="zh-TW" sz="4401" dirty="0">
                <a:latin typeface="標楷體" panose="03000509000000000000" pitchFamily="65" charset="-120"/>
                <a:ea typeface="標楷體" panose="03000509000000000000" pitchFamily="65" charset="-120"/>
              </a:rPr>
              <a:t>語</a:t>
            </a:r>
            <a:r>
              <a:rPr lang="zh-TW" altLang="en-US" sz="4401" dirty="0">
                <a:latin typeface="標楷體" panose="03000509000000000000" pitchFamily="65" charset="-120"/>
                <a:ea typeface="標楷體" panose="03000509000000000000" pitchFamily="65" charset="-120"/>
              </a:rPr>
              <a:t>（一）</a:t>
            </a: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0115044"/>
              </p:ext>
            </p:extLst>
          </p:nvPr>
        </p:nvGraphicFramePr>
        <p:xfrm>
          <a:off x="731521" y="890709"/>
          <a:ext cx="10728959" cy="5257827"/>
        </p:xfrm>
        <a:graphic>
          <a:graphicData uri="http://schemas.openxmlformats.org/drawingml/2006/table">
            <a:tbl>
              <a:tblPr/>
              <a:tblGrid>
                <a:gridCol w="1372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92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773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29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引述語</a:t>
                      </a: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適用範圍</a:t>
                      </a: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舉例</a:t>
                      </a: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11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  <a:hlinkClick r:id="" action="ppaction://noaction"/>
                        </a:rPr>
                        <a:t>依</a:t>
                      </a: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itchFamily="65" charset="-120"/>
                          <a:ea typeface="標楷體" pitchFamily="65" charset="-120"/>
                          <a:cs typeface="+mn-cs"/>
                          <a:hlinkClick r:id="" action="ppaction://noaction"/>
                        </a:rPr>
                        <a:t>……</a:t>
                      </a:r>
                      <a:endParaRPr kumimoji="0" lang="en-US" altLang="zh-TW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標楷體" pitchFamily="65" charset="-120"/>
                        <a:ea typeface="標楷體" pitchFamily="65" charset="-120"/>
                        <a:cs typeface="+mn-cs"/>
                        <a:hlinkClick r:id="" action="ppaction://noaction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itchFamily="65" charset="-120"/>
                          <a:ea typeface="標楷體" pitchFamily="65" charset="-120"/>
                          <a:cs typeface="+mn-cs"/>
                          <a:hlinkClick r:id="" action="ppaction://noaction"/>
                        </a:rPr>
                        <a:t>函辦理</a:t>
                      </a: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itchFamily="65" charset="-120"/>
                          <a:ea typeface="標楷體" pitchFamily="65" charset="-120"/>
                          <a:cs typeface="+mn-cs"/>
                          <a:hlinkClick r:id="" action="ppaction://noaction"/>
                        </a:rPr>
                        <a:t>。</a:t>
                      </a:r>
                      <a:endParaRPr kumimoji="0" lang="zh-TW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1.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於告知辦理的依據</a:t>
                      </a:r>
                      <a:r>
                        <a:rPr kumimoji="0" 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時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使</a:t>
                      </a:r>
                      <a:r>
                        <a:rPr kumimoji="0" 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用</a:t>
                      </a:r>
                      <a:endParaRPr kumimoji="0" lang="en-US" altLang="zh-TW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2.</a:t>
                      </a:r>
                      <a:r>
                        <a:rPr kumimoji="0" 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一般用於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說明一</a:t>
                      </a:r>
                      <a:endParaRPr kumimoji="0" lang="en-US" altLang="zh-TW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3.</a:t>
                      </a: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依據</a:t>
                      </a: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上級</a:t>
                      </a: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文號用</a:t>
                      </a: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依</a:t>
                      </a: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以示尊重</a:t>
                      </a:r>
                      <a:endParaRPr kumimoji="0" lang="zh-TW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4.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「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依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」表示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順從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、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服從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之意</a:t>
                      </a:r>
                      <a:endParaRPr kumimoji="0" lang="zh-TW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1.</a:t>
                      </a: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依鈞府</a:t>
                      </a:r>
                      <a:r>
                        <a:rPr kumimoji="0" lang="en-US" altLang="zh-TW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000</a:t>
                      </a: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年</a:t>
                      </a:r>
                      <a:r>
                        <a:rPr kumimoji="0" lang="en-US" altLang="zh-TW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00</a:t>
                      </a: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月</a:t>
                      </a:r>
                      <a:r>
                        <a:rPr kumimoji="0" lang="en-US" altLang="zh-TW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00</a:t>
                      </a: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日○○○字第</a:t>
                      </a:r>
                      <a:endParaRPr kumimoji="0" lang="en-US" altLang="zh-TW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altLang="zh-TW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00000000000</a:t>
                      </a: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號</a:t>
                      </a: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函辦理</a:t>
                      </a: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  <a:r>
                        <a:rPr kumimoji="0" lang="en-US" altLang="zh-TW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﹙</a:t>
                      </a: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下對上</a:t>
                      </a:r>
                      <a:r>
                        <a:rPr kumimoji="0" lang="en-US" altLang="zh-TW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﹚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2.</a:t>
                      </a: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依鈞院</a:t>
                      </a:r>
                      <a:r>
                        <a:rPr kumimoji="0" lang="en-US" altLang="zh-TW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000</a:t>
                      </a: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年</a:t>
                      </a:r>
                      <a:r>
                        <a:rPr kumimoji="0" lang="en-US" altLang="zh-TW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00</a:t>
                      </a: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月</a:t>
                      </a:r>
                      <a:r>
                        <a:rPr kumimoji="0" lang="en-US" altLang="zh-TW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00</a:t>
                      </a: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日○○○字第</a:t>
                      </a:r>
                      <a:endParaRPr kumimoji="0" lang="en-US" altLang="zh-TW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altLang="zh-TW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00000000000</a:t>
                      </a: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號</a:t>
                      </a: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函辦理</a:t>
                      </a: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  <a:r>
                        <a:rPr kumimoji="0" lang="en-US" altLang="zh-TW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﹙</a:t>
                      </a: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下對上</a:t>
                      </a:r>
                      <a:r>
                        <a:rPr kumimoji="0" lang="en-US" altLang="zh-TW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﹚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19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  <a:hlinkClick r:id="" action="ppaction://noaction"/>
                        </a:rPr>
                        <a:t>依據</a:t>
                      </a: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itchFamily="65" charset="-120"/>
                          <a:ea typeface="標楷體" pitchFamily="65" charset="-120"/>
                          <a:cs typeface="+mn-cs"/>
                          <a:hlinkClick r:id="" action="ppaction://noaction"/>
                        </a:rPr>
                        <a:t>…</a:t>
                      </a:r>
                      <a:endParaRPr kumimoji="0" lang="en-US" altLang="zh-TW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標楷體" pitchFamily="65" charset="-120"/>
                        <a:ea typeface="標楷體" pitchFamily="65" charset="-120"/>
                        <a:cs typeface="+mn-cs"/>
                        <a:hlinkClick r:id="" action="ppaction://noaction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itchFamily="65" charset="-120"/>
                          <a:ea typeface="標楷體" pitchFamily="65" charset="-120"/>
                          <a:cs typeface="+mn-cs"/>
                          <a:hlinkClick r:id="" action="ppaction://noaction"/>
                        </a:rPr>
                        <a:t>函辦理</a:t>
                      </a: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itchFamily="65" charset="-120"/>
                          <a:ea typeface="標楷體" pitchFamily="65" charset="-120"/>
                          <a:cs typeface="+mn-cs"/>
                          <a:hlinkClick r:id="" action="ppaction://noaction"/>
                        </a:rPr>
                        <a:t>。</a:t>
                      </a:r>
                      <a:endParaRPr kumimoji="0" lang="zh-TW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1.</a:t>
                      </a: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於告知辦理的依據時使用</a:t>
                      </a:r>
                      <a:endParaRPr kumimoji="0" lang="en-US" altLang="zh-TW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2.</a:t>
                      </a: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一般用於說明一</a:t>
                      </a:r>
                      <a:endParaRPr kumimoji="0" lang="en-US" altLang="zh-TW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3.</a:t>
                      </a: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依據</a:t>
                      </a: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平行、下級</a:t>
                      </a: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文號用</a:t>
                      </a: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依據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4.</a:t>
                      </a: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「依據」為</a:t>
                      </a: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憑依</a:t>
                      </a: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、</a:t>
                      </a: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仗恃</a:t>
                      </a: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、</a:t>
                      </a:r>
                      <a:endParaRPr kumimoji="0" lang="en-US" altLang="zh-TW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    </a:t>
                      </a: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按照</a:t>
                      </a: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之意</a:t>
                      </a:r>
                      <a:endParaRPr kumimoji="0" lang="zh-TW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1.</a:t>
                      </a: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依據</a:t>
                      </a:r>
                      <a:r>
                        <a:rPr kumimoji="0" 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貴府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000</a:t>
                      </a:r>
                      <a:r>
                        <a:rPr kumimoji="0" 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年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00</a:t>
                      </a:r>
                      <a:r>
                        <a:rPr kumimoji="0" 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月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00</a:t>
                      </a:r>
                      <a:r>
                        <a:rPr kumimoji="0" 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日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○○○</a:t>
                      </a:r>
                      <a:r>
                        <a:rPr kumimoji="0" 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字第</a:t>
                      </a:r>
                      <a:endParaRPr kumimoji="0" lang="en-US" altLang="zh-TW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00000000000</a:t>
                      </a:r>
                      <a:r>
                        <a:rPr kumimoji="0" 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號</a:t>
                      </a:r>
                      <a:r>
                        <a:rPr kumimoji="0" 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函</a:t>
                      </a: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辦理</a:t>
                      </a:r>
                      <a:r>
                        <a:rPr kumimoji="0" 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  <a:r>
                        <a:rPr kumimoji="0" lang="en-US" altLang="zh-TW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﹙</a:t>
                      </a: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平行間</a:t>
                      </a:r>
                      <a:r>
                        <a:rPr kumimoji="0" lang="en-US" altLang="zh-TW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﹚</a:t>
                      </a:r>
                      <a:endParaRPr kumimoji="0" lang="zh-TW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2.</a:t>
                      </a:r>
                      <a:r>
                        <a:rPr kumimoji="0" 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依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據</a:t>
                      </a:r>
                      <a:r>
                        <a:rPr kumimoji="0" 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貴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所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000</a:t>
                      </a:r>
                      <a:r>
                        <a:rPr kumimoji="0" 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年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00</a:t>
                      </a:r>
                      <a:r>
                        <a:rPr kumimoji="0" 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月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00</a:t>
                      </a:r>
                      <a:r>
                        <a:rPr kumimoji="0" 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日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○○○</a:t>
                      </a:r>
                      <a:r>
                        <a:rPr kumimoji="0" 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字第</a:t>
                      </a:r>
                      <a:endParaRPr kumimoji="0" lang="en-US" altLang="zh-TW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00000000000</a:t>
                      </a:r>
                      <a:r>
                        <a:rPr kumimoji="0" 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號</a:t>
                      </a: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函辦理</a:t>
                      </a:r>
                      <a:r>
                        <a:rPr kumimoji="0" 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  <a:r>
                        <a:rPr kumimoji="0" lang="en-US" altLang="zh-TW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﹙</a:t>
                      </a: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上對下</a:t>
                      </a:r>
                      <a:r>
                        <a:rPr kumimoji="0" lang="en-US" altLang="zh-TW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﹚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>
                          <a:tab pos="179388" algn="l"/>
                        </a:tabLst>
                      </a:pPr>
                      <a:endParaRPr kumimoji="0" lang="zh-TW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1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  <a:hlinkClick r:id="" action="ppaction://noaction"/>
                        </a:rPr>
                        <a:t>復</a:t>
                      </a: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itchFamily="65" charset="-120"/>
                          <a:ea typeface="標楷體" pitchFamily="65" charset="-120"/>
                          <a:cs typeface="+mn-cs"/>
                          <a:hlinkClick r:id="" action="ppaction://noaction"/>
                        </a:rPr>
                        <a:t>……</a:t>
                      </a:r>
                      <a:endParaRPr kumimoji="0" lang="en-US" altLang="zh-TW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標楷體" pitchFamily="65" charset="-120"/>
                        <a:ea typeface="標楷體" pitchFamily="65" charset="-120"/>
                        <a:cs typeface="+mn-cs"/>
                        <a:hlinkClick r:id="" action="ppaction://noaction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itchFamily="65" charset="-120"/>
                          <a:ea typeface="標楷體" pitchFamily="65" charset="-120"/>
                          <a:cs typeface="+mn-cs"/>
                          <a:hlinkClick r:id="" action="ppaction://noaction"/>
                        </a:rPr>
                        <a:t>函</a:t>
                      </a: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itchFamily="65" charset="-120"/>
                          <a:ea typeface="標楷體" pitchFamily="65" charset="-120"/>
                          <a:cs typeface="+mn-cs"/>
                          <a:hlinkClick r:id="" action="ppaction://noaction"/>
                        </a:rPr>
                        <a:t>。</a:t>
                      </a:r>
                      <a:endParaRPr kumimoji="0" lang="zh-TW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1.</a:t>
                      </a: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於答復對方來文時使用</a:t>
                      </a:r>
                      <a:endParaRPr kumimoji="0" lang="en-US" altLang="zh-TW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2.</a:t>
                      </a: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一般用於說明一</a:t>
                      </a:r>
                      <a:endParaRPr kumimoji="0" lang="en-US" altLang="zh-TW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3.</a:t>
                      </a: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對</a:t>
                      </a: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下行文、平行文</a:t>
                      </a: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使用</a:t>
                      </a: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復</a:t>
                      </a:r>
                      <a:endParaRPr kumimoji="0" lang="en-US" altLang="zh-TW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4.</a:t>
                      </a: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「</a:t>
                      </a: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復</a:t>
                      </a: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」為</a:t>
                      </a: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答復</a:t>
                      </a: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之意</a:t>
                      </a:r>
                      <a:endParaRPr kumimoji="0" lang="zh-TW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>
                          <a:tab pos="179388" algn="l"/>
                        </a:tabLst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復</a:t>
                      </a:r>
                      <a:r>
                        <a:rPr kumimoji="0" 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貴所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000</a:t>
                      </a:r>
                      <a:r>
                        <a:rPr kumimoji="0" 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年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00</a:t>
                      </a:r>
                      <a:r>
                        <a:rPr kumimoji="0" 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月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00</a:t>
                      </a:r>
                      <a:r>
                        <a:rPr kumimoji="0" 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日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○○○</a:t>
                      </a:r>
                      <a:r>
                        <a:rPr kumimoji="0" 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字第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00000000000</a:t>
                      </a:r>
                      <a:r>
                        <a:rPr kumimoji="0" 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號</a:t>
                      </a:r>
                      <a:r>
                        <a:rPr kumimoji="0" 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函</a:t>
                      </a:r>
                      <a:r>
                        <a:rPr kumimoji="0" 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  <a:r>
                        <a:rPr kumimoji="0" lang="en-US" altLang="zh-TW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﹙</a:t>
                      </a: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平行間、上對下</a:t>
                      </a:r>
                      <a:r>
                        <a:rPr kumimoji="0" lang="en-US" altLang="zh-TW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﹚</a:t>
                      </a:r>
                      <a:endParaRPr kumimoji="0" lang="zh-TW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>
                          <a:tab pos="179388" algn="l"/>
                        </a:tabLst>
                      </a:pP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復</a:t>
                      </a:r>
                      <a:r>
                        <a:rPr kumimoji="0" 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臺端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000</a:t>
                      </a:r>
                      <a:r>
                        <a:rPr kumimoji="0" 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年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00</a:t>
                      </a:r>
                      <a:r>
                        <a:rPr kumimoji="0" 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月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00</a:t>
                      </a:r>
                      <a:r>
                        <a:rPr kumimoji="0" 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日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陳</a:t>
                      </a:r>
                      <a:r>
                        <a:rPr kumimoji="0" 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請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書</a:t>
                      </a:r>
                      <a:r>
                        <a:rPr kumimoji="0" 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292963" y="6329779"/>
            <a:ext cx="1142556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用「依」或「依據」純屬公文倫理問題，法無明文規定，就如「請」長官蒞臨指導、「恭請」長官蒞臨指導。</a:t>
            </a:r>
          </a:p>
        </p:txBody>
      </p:sp>
    </p:spTree>
    <p:extLst>
      <p:ext uri="{BB962C8B-B14F-4D97-AF65-F5344CB8AC3E}">
        <p14:creationId xmlns:p14="http://schemas.microsoft.com/office/powerpoint/2010/main" val="34069397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標題 1"/>
          <p:cNvSpPr>
            <a:spLocks noGrp="1"/>
          </p:cNvSpPr>
          <p:nvPr>
            <p:ph type="title"/>
          </p:nvPr>
        </p:nvSpPr>
        <p:spPr>
          <a:xfrm>
            <a:off x="813753" y="3025"/>
            <a:ext cx="10972800" cy="754607"/>
          </a:xfrm>
        </p:spPr>
        <p:txBody>
          <a:bodyPr/>
          <a:lstStyle/>
          <a:p>
            <a:pPr algn="ctr">
              <a:defRPr/>
            </a:pPr>
            <a:r>
              <a:rPr lang="zh-TW" altLang="zh-TW" sz="440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公文用語</a:t>
            </a:r>
            <a:r>
              <a:rPr lang="zh-TW" altLang="en-US" sz="440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zh-TW" altLang="zh-TW" sz="440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引</a:t>
            </a:r>
            <a:r>
              <a:rPr lang="zh-TW" altLang="en-US" sz="440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據</a:t>
            </a:r>
            <a:r>
              <a:rPr lang="en-US" altLang="zh-TW" sz="440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﹙</a:t>
            </a:r>
            <a:r>
              <a:rPr lang="zh-TW" altLang="en-US" sz="440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述、敘</a:t>
            </a:r>
            <a:r>
              <a:rPr lang="en-US" altLang="zh-TW" sz="440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﹚</a:t>
            </a:r>
            <a:r>
              <a:rPr lang="zh-TW" altLang="zh-TW" sz="440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語</a:t>
            </a:r>
            <a:r>
              <a:rPr lang="zh-TW" altLang="en-US" sz="4401" dirty="0">
                <a:latin typeface="標楷體" panose="03000509000000000000" pitchFamily="65" charset="-120"/>
                <a:ea typeface="標楷體" panose="03000509000000000000" pitchFamily="65" charset="-120"/>
              </a:rPr>
              <a:t>（二）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269507" y="910330"/>
          <a:ext cx="11608068" cy="5657746"/>
        </p:xfrm>
        <a:graphic>
          <a:graphicData uri="http://schemas.openxmlformats.org/drawingml/2006/table">
            <a:tbl>
              <a:tblPr/>
              <a:tblGrid>
                <a:gridCol w="1560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1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78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57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引述語</a:t>
                      </a:r>
                    </a:p>
                  </a:txBody>
                  <a:tcPr marL="91424" marR="91424"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適用範圍</a:t>
                      </a:r>
                    </a:p>
                  </a:txBody>
                  <a:tcPr marL="91424" marR="91424"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舉</a:t>
                      </a:r>
                      <a:r>
                        <a:rPr kumimoji="0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                  </a:t>
                      </a:r>
                      <a:r>
                        <a:rPr kumimoji="0" lang="zh-TW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例</a:t>
                      </a:r>
                    </a:p>
                  </a:txBody>
                  <a:tcPr marL="91424" marR="91424"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49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諒</a:t>
                      </a:r>
                      <a:r>
                        <a:rPr kumimoji="0" 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蒙鈞察</a:t>
                      </a:r>
                      <a:endParaRPr kumimoji="0" lang="en-US" altLang="zh-TW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、諒察</a:t>
                      </a:r>
                      <a:endParaRPr kumimoji="0" lang="zh-TW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、鑒察</a:t>
                      </a:r>
                      <a:endParaRPr kumimoji="0" lang="zh-TW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67" marR="6856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對上級機關發文後續</a:t>
                      </a:r>
                      <a:r>
                        <a:rPr kumimoji="0" lang="zh-TW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函時用</a:t>
                      </a:r>
                      <a:r>
                        <a:rPr kumimoji="0" lang="zh-TW" altLang="en-U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諒蒙鈞察、諒察、鑒察</a:t>
                      </a:r>
                      <a:r>
                        <a:rPr kumimoji="0" lang="zh-TW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（發文機關自稱、日期、字號、文別）</a:t>
                      </a:r>
                      <a:r>
                        <a:rPr kumimoji="0" lang="zh-TW" altLang="en-U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諒蒙鈞察、諒察、鑒察</a:t>
                      </a:r>
                      <a:endParaRPr kumimoji="0" lang="en-US" altLang="zh-TW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67" marR="6856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新細明體" pitchFamily="18" charset="-120"/>
                        <a:buNone/>
                        <a:tabLst>
                          <a:tab pos="179388" algn="l"/>
                        </a:tabLst>
                      </a:pPr>
                      <a:r>
                        <a:rPr kumimoji="0" lang="en-US" alt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1.</a:t>
                      </a:r>
                      <a:r>
                        <a:rPr kumimoji="0" 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本府</a:t>
                      </a:r>
                      <a:r>
                        <a:rPr kumimoji="0" lang="en-US" alt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000</a:t>
                      </a:r>
                      <a:r>
                        <a:rPr kumimoji="0" 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年</a:t>
                      </a:r>
                      <a:r>
                        <a:rPr kumimoji="0" lang="en-US" alt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00</a:t>
                      </a:r>
                      <a:r>
                        <a:rPr kumimoji="0" 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月</a:t>
                      </a:r>
                      <a:r>
                        <a:rPr kumimoji="0" lang="en-US" alt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00</a:t>
                      </a:r>
                      <a:r>
                        <a:rPr kumimoji="0" 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日</a:t>
                      </a:r>
                      <a:r>
                        <a:rPr kumimoji="0" lang="zh-TW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○○○</a:t>
                      </a:r>
                      <a:r>
                        <a:rPr kumimoji="0" 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字第</a:t>
                      </a:r>
                      <a:r>
                        <a:rPr kumimoji="0" lang="en-US" alt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00000000000</a:t>
                      </a:r>
                      <a:r>
                        <a:rPr kumimoji="0" 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號函</a:t>
                      </a:r>
                      <a:r>
                        <a:rPr kumimoji="0" 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諒蒙鈞察</a:t>
                      </a:r>
                      <a:r>
                        <a:rPr kumimoji="0" 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  <a:r>
                        <a:rPr kumimoji="0" 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（上行文</a:t>
                      </a:r>
                      <a:r>
                        <a:rPr kumimoji="0" lang="zh-TW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）</a:t>
                      </a:r>
                      <a:endParaRPr kumimoji="0" lang="en-US" altLang="zh-TW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新細明體" pitchFamily="18" charset="-120"/>
                        <a:buNone/>
                        <a:tabLst>
                          <a:tab pos="179388" algn="l"/>
                        </a:tabLst>
                      </a:pPr>
                      <a:r>
                        <a:rPr kumimoji="0" lang="en-US" alt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2.</a:t>
                      </a:r>
                      <a:r>
                        <a:rPr kumimoji="0" 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本所</a:t>
                      </a:r>
                      <a:r>
                        <a:rPr kumimoji="0" lang="en-US" alt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000</a:t>
                      </a:r>
                      <a:r>
                        <a:rPr kumimoji="0" 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年</a:t>
                      </a:r>
                      <a:r>
                        <a:rPr kumimoji="0" lang="en-US" alt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00</a:t>
                      </a:r>
                      <a:r>
                        <a:rPr kumimoji="0" 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月</a:t>
                      </a:r>
                      <a:r>
                        <a:rPr kumimoji="0" lang="en-US" alt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00</a:t>
                      </a:r>
                      <a:r>
                        <a:rPr kumimoji="0" 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日</a:t>
                      </a:r>
                      <a:r>
                        <a:rPr kumimoji="0" lang="zh-TW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○○○</a:t>
                      </a:r>
                      <a:r>
                        <a:rPr kumimoji="0" 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字第</a:t>
                      </a:r>
                      <a:r>
                        <a:rPr kumimoji="0" lang="en-US" alt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00000000000</a:t>
                      </a:r>
                      <a:r>
                        <a:rPr kumimoji="0" 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號函</a:t>
                      </a:r>
                      <a:r>
                        <a:rPr kumimoji="0" 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諒察</a:t>
                      </a:r>
                      <a:r>
                        <a:rPr kumimoji="0" 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  <a:r>
                        <a:rPr kumimoji="0" 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（上行文）</a:t>
                      </a:r>
                      <a:endParaRPr kumimoji="0" lang="zh-TW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67" marR="6856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7995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諒達</a:t>
                      </a:r>
                      <a:endParaRPr kumimoji="0" lang="zh-TW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67" marR="6856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對平行機關或團體、人</a:t>
                      </a:r>
                      <a:endParaRPr kumimoji="0" lang="en-US" altLang="zh-TW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民發文後續函時用諒達</a:t>
                      </a:r>
                      <a:endParaRPr kumimoji="0" lang="en-US" altLang="zh-TW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（發文機關自稱、日期</a:t>
                      </a:r>
                      <a:endParaRPr kumimoji="0" lang="en-US" altLang="zh-TW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、字號、文別）</a:t>
                      </a:r>
                      <a:r>
                        <a:rPr kumimoji="0" lang="zh-TW" altLang="en-U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諒達</a:t>
                      </a:r>
                      <a:endParaRPr kumimoji="0" lang="zh-TW" altLang="en-US" sz="2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67" marR="6856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1.</a:t>
                      </a:r>
                      <a:r>
                        <a:rPr kumimoji="0" 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本部</a:t>
                      </a:r>
                      <a:r>
                        <a:rPr kumimoji="0" lang="en-US" alt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000</a:t>
                      </a:r>
                      <a:r>
                        <a:rPr kumimoji="0" 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年</a:t>
                      </a:r>
                      <a:r>
                        <a:rPr kumimoji="0" lang="en-US" alt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00</a:t>
                      </a:r>
                      <a:r>
                        <a:rPr kumimoji="0" 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月</a:t>
                      </a:r>
                      <a:r>
                        <a:rPr kumimoji="0" lang="en-US" alt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00</a:t>
                      </a:r>
                      <a:r>
                        <a:rPr kumimoji="0" 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日</a:t>
                      </a:r>
                      <a:r>
                        <a:rPr kumimoji="0" lang="zh-TW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○○○</a:t>
                      </a:r>
                      <a:r>
                        <a:rPr kumimoji="0" 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字第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alt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00000000000</a:t>
                      </a:r>
                      <a:r>
                        <a:rPr kumimoji="0" 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號函</a:t>
                      </a:r>
                      <a:r>
                        <a:rPr kumimoji="0" 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諒達</a:t>
                      </a:r>
                      <a:r>
                        <a:rPr kumimoji="0" 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  <a:r>
                        <a:rPr kumimoji="0" 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（平行機關）</a:t>
                      </a:r>
                      <a:endParaRPr kumimoji="0" lang="zh-TW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2.</a:t>
                      </a:r>
                      <a:r>
                        <a:rPr kumimoji="0" 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本所</a:t>
                      </a:r>
                      <a:r>
                        <a:rPr kumimoji="0" lang="en-US" alt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000</a:t>
                      </a:r>
                      <a:r>
                        <a:rPr kumimoji="0" 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年</a:t>
                      </a:r>
                      <a:r>
                        <a:rPr kumimoji="0" lang="en-US" alt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00</a:t>
                      </a:r>
                      <a:r>
                        <a:rPr kumimoji="0" 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月</a:t>
                      </a:r>
                      <a:r>
                        <a:rPr kumimoji="0" lang="en-US" alt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00</a:t>
                      </a:r>
                      <a:r>
                        <a:rPr kumimoji="0" 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日</a:t>
                      </a:r>
                      <a:r>
                        <a:rPr kumimoji="0" lang="zh-TW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○○○</a:t>
                      </a:r>
                      <a:r>
                        <a:rPr kumimoji="0" 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字第</a:t>
                      </a:r>
                      <a:endParaRPr kumimoji="0" lang="zh-TW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alt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00000000000</a:t>
                      </a:r>
                      <a:r>
                        <a:rPr kumimoji="0" 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號函</a:t>
                      </a:r>
                      <a:r>
                        <a:rPr kumimoji="0" 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諒達</a:t>
                      </a:r>
                      <a:r>
                        <a:rPr kumimoji="0" 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  <a:r>
                        <a:rPr kumimoji="0" 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（團體</a:t>
                      </a:r>
                      <a:r>
                        <a:rPr kumimoji="0" 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</a:t>
                      </a:r>
                      <a:r>
                        <a:rPr kumimoji="0" 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人民）</a:t>
                      </a:r>
                      <a:endParaRPr kumimoji="0" lang="zh-TW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67" marR="6856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439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計達</a:t>
                      </a:r>
                      <a:endParaRPr kumimoji="0" lang="zh-TW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67" marR="6856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對下級機關發文後續</a:t>
                      </a:r>
                      <a:endParaRPr kumimoji="0" lang="en-US" altLang="zh-TW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函時用計達</a:t>
                      </a:r>
                      <a:endParaRPr kumimoji="0" lang="en-US" altLang="zh-TW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（發文機關自稱、日</a:t>
                      </a:r>
                      <a:endParaRPr kumimoji="0" lang="en-US" altLang="zh-TW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期、字號、文別）</a:t>
                      </a:r>
                      <a:r>
                        <a:rPr kumimoji="0" lang="zh-TW" altLang="en-U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計達</a:t>
                      </a:r>
                      <a:endParaRPr kumimoji="0" lang="zh-TW" altLang="en-US" sz="2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67" marR="6856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本府</a:t>
                      </a:r>
                      <a:r>
                        <a:rPr kumimoji="0" lang="en-US" alt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000</a:t>
                      </a:r>
                      <a:r>
                        <a:rPr kumimoji="0" 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年</a:t>
                      </a:r>
                      <a:r>
                        <a:rPr kumimoji="0" lang="en-US" alt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00</a:t>
                      </a:r>
                      <a:r>
                        <a:rPr kumimoji="0" 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月</a:t>
                      </a:r>
                      <a:r>
                        <a:rPr kumimoji="0" lang="en-US" alt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00</a:t>
                      </a:r>
                      <a:r>
                        <a:rPr kumimoji="0" 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日</a:t>
                      </a:r>
                      <a:r>
                        <a:rPr kumimoji="0" lang="zh-TW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○○○</a:t>
                      </a:r>
                      <a:r>
                        <a:rPr kumimoji="0" 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字第</a:t>
                      </a:r>
                      <a:r>
                        <a:rPr kumimoji="0" lang="en-US" alt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00000000000</a:t>
                      </a:r>
                      <a:r>
                        <a:rPr kumimoji="0" 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號函</a:t>
                      </a:r>
                      <a:r>
                        <a:rPr kumimoji="0" 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計達。（下級機關）</a:t>
                      </a:r>
                      <a:endParaRPr kumimoji="0" lang="zh-TW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67" marR="6856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29881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標題 1"/>
          <p:cNvSpPr>
            <a:spLocks noGrp="1"/>
          </p:cNvSpPr>
          <p:nvPr>
            <p:ph type="title"/>
          </p:nvPr>
        </p:nvSpPr>
        <p:spPr>
          <a:xfrm>
            <a:off x="904775" y="0"/>
            <a:ext cx="10972800" cy="615481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zh-TW" altLang="zh-TW" sz="4401" dirty="0">
                <a:latin typeface="標楷體" panose="03000509000000000000" pitchFamily="65" charset="-120"/>
                <a:ea typeface="標楷體" panose="03000509000000000000" pitchFamily="65" charset="-120"/>
              </a:rPr>
              <a:t>公文用語</a:t>
            </a:r>
            <a:r>
              <a:rPr lang="zh-TW" altLang="en-US" sz="4401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zh-TW" altLang="zh-TW" sz="4401" dirty="0">
                <a:latin typeface="標楷體" panose="03000509000000000000" pitchFamily="65" charset="-120"/>
                <a:ea typeface="標楷體" panose="03000509000000000000" pitchFamily="65" charset="-120"/>
              </a:rPr>
              <a:t>經辦語</a:t>
            </a:r>
            <a:endParaRPr lang="zh-TW" altLang="en-US" sz="440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0335414"/>
              </p:ext>
            </p:extLst>
          </p:nvPr>
        </p:nvGraphicFramePr>
        <p:xfrm>
          <a:off x="247135" y="615482"/>
          <a:ext cx="11630440" cy="6177036"/>
        </p:xfrm>
        <a:graphic>
          <a:graphicData uri="http://schemas.openxmlformats.org/drawingml/2006/table">
            <a:tbl>
              <a:tblPr/>
              <a:tblGrid>
                <a:gridCol w="14207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375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72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39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經辦語</a:t>
                      </a: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適用範圍</a:t>
                      </a: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舉例</a:t>
                      </a: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645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遵經、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遵即、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遵查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對上級機關或首長時用之。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有關本校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○</a:t>
                      </a:r>
                      <a:r>
                        <a:rPr kumimoji="0" 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教授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○○</a:t>
                      </a:r>
                      <a:r>
                        <a:rPr kumimoji="0" 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涉及性騷擾案，本校遵經鈞部訂定「校園性騷擾防治辦法」之規定，由校評會審議予以解聘。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879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業經、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經已、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爰經、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嗣經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表示本案件已經辦理過（對上行文、平行文及下行文均通用）。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※</a:t>
                      </a:r>
                      <a:r>
                        <a:rPr kumimoji="0" 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業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=</a:t>
                      </a:r>
                      <a:r>
                        <a:rPr kumimoji="0" 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已經，不寫業已</a:t>
                      </a:r>
                      <a:endParaRPr kumimoji="0" lang="en-US" altLang="zh-TW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※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查「教育部重編國語辭典修訂本」收錄「業已」一詞，有既已、已經之意，而現行公文亦常見使用，例如「業已備查」。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(113.2.22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文書處理相關釋例院長電子信箱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) 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有關公文橫式書寫資訊作業，業經行政院於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000</a:t>
                      </a:r>
                      <a:r>
                        <a:rPr kumimoji="0" 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年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00</a:t>
                      </a:r>
                      <a:r>
                        <a:rPr kumimoji="0" 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月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00</a:t>
                      </a:r>
                      <a:r>
                        <a:rPr kumimoji="0" 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日院授研管字第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00000000000</a:t>
                      </a:r>
                      <a:r>
                        <a:rPr kumimoji="0" 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號函頒「公文書橫式書寫推動方案」，可供參考。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969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均經、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並經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表示</a:t>
                      </a:r>
                      <a:r>
                        <a:rPr kumimoji="0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2</a:t>
                      </a:r>
                      <a:r>
                        <a:rPr kumimoji="0" 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件</a:t>
                      </a:r>
                      <a:r>
                        <a:rPr kumimoji="0" 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以上案件，都已經辦理過（上行文、平行文及下行文均通用）。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關於文書及檔案管理電腦化之作業規範及技術規範，均經行政院於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000</a:t>
                      </a:r>
                      <a:r>
                        <a:rPr kumimoji="0" 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年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0</a:t>
                      </a:r>
                      <a:r>
                        <a:rPr kumimoji="0" 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月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0</a:t>
                      </a:r>
                      <a:r>
                        <a:rPr kumimoji="0" 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日修正完畢。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25933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標題 1"/>
          <p:cNvSpPr>
            <a:spLocks noGrp="1"/>
          </p:cNvSpPr>
          <p:nvPr>
            <p:ph type="title"/>
          </p:nvPr>
        </p:nvSpPr>
        <p:spPr>
          <a:xfrm>
            <a:off x="471987" y="136102"/>
            <a:ext cx="11111926" cy="68655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zh-TW" altLang="zh-TW" sz="4401" dirty="0">
                <a:latin typeface="標楷體" panose="03000509000000000000" pitchFamily="65" charset="-120"/>
                <a:ea typeface="標楷體" panose="03000509000000000000" pitchFamily="65" charset="-120"/>
              </a:rPr>
              <a:t>公文用語</a:t>
            </a:r>
            <a:r>
              <a:rPr lang="zh-TW" altLang="en-US" sz="4401" dirty="0">
                <a:latin typeface="標楷體" panose="03000509000000000000" pitchFamily="65" charset="-120"/>
                <a:ea typeface="標楷體" panose="03000509000000000000" pitchFamily="65" charset="-120"/>
              </a:rPr>
              <a:t>－按語、論斷</a:t>
            </a:r>
            <a:r>
              <a:rPr lang="zh-TW" altLang="zh-TW" sz="4401" dirty="0">
                <a:latin typeface="標楷體" panose="03000509000000000000" pitchFamily="65" charset="-120"/>
                <a:ea typeface="標楷體" panose="03000509000000000000" pitchFamily="65" charset="-120"/>
              </a:rPr>
              <a:t>語</a:t>
            </a:r>
            <a:endParaRPr lang="zh-TW" altLang="en-US" sz="4401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481961" y="682130"/>
          <a:ext cx="11251584" cy="5876364"/>
        </p:xfrm>
        <a:graphic>
          <a:graphicData uri="http://schemas.openxmlformats.org/drawingml/2006/table">
            <a:tbl>
              <a:tblPr/>
              <a:tblGrid>
                <a:gridCol w="1227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1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29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0910">
                <a:tc>
                  <a:txBody>
                    <a:bodyPr/>
                    <a:lstStyle>
                      <a:lvl1pPr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論斷</a:t>
                      </a:r>
                      <a:r>
                        <a:rPr kumimoji="0" lang="zh-TW" altLang="zh-TW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語</a:t>
                      </a:r>
                      <a:endParaRPr kumimoji="0" lang="zh-TW" alt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1426" marR="91426"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適用範圍</a:t>
                      </a:r>
                    </a:p>
                  </a:txBody>
                  <a:tcPr marL="91426" marR="91426"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舉例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26" marR="91426"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2378">
                <a:tc>
                  <a:txBody>
                    <a:bodyPr/>
                    <a:lstStyle>
                      <a:lvl1pPr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查</a:t>
                      </a:r>
                      <a:endParaRPr kumimoji="0" lang="zh-TW" alt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1426" marR="91426"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於案情說明後，要進一步敘明事實、引述規定或依據時用</a:t>
                      </a:r>
                      <a:endParaRPr kumimoji="0" lang="zh-TW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1426" marR="91426"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有關工友請事假擬義一案，「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查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」工友管理要點第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點規定，工友請假，各機關學校應比照公務人員請假規則及相關規定辦理。</a:t>
                      </a:r>
                      <a:endParaRPr kumimoji="0" lang="zh-TW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1426" marR="91426"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6654">
                <a:tc>
                  <a:txBody>
                    <a:bodyPr/>
                    <a:lstStyle>
                      <a:lvl1pPr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復查、</a:t>
                      </a:r>
                      <a:endParaRPr kumimoji="0" lang="en-US" altLang="zh-TW" sz="3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l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再查</a:t>
                      </a:r>
                      <a:endParaRPr kumimoji="0" lang="zh-TW" alt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1426" marR="91426"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繼續要敘述其他有關之事實、狀況或規定時用</a:t>
                      </a:r>
                      <a:endParaRPr kumimoji="0" lang="zh-TW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1426" marR="91426"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469900" indent="-4699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469900" marR="0" lvl="0" indent="-469900" algn="l" defTabSz="95885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「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復查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」公務人員請假規則第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條規定略以，</a:t>
                      </a:r>
                      <a:endParaRPr kumimoji="0" lang="en-US" altLang="zh-TW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469900" marR="0" lvl="0" indent="-469900" algn="l" defTabSz="95885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公務人員因事得請事假，每年准給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日。</a:t>
                      </a:r>
                    </a:p>
                  </a:txBody>
                  <a:tcPr marL="91426" marR="91426"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7637">
                <a:tc>
                  <a:txBody>
                    <a:bodyPr/>
                    <a:lstStyle>
                      <a:lvl1pPr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另查</a:t>
                      </a:r>
                      <a:endParaRPr kumimoji="0" lang="zh-TW" alt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1426" marR="91426"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要敘述相反面向之事實、狀況或有關規定時用</a:t>
                      </a:r>
                      <a:endParaRPr kumimoji="0" lang="zh-TW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1426" marR="91426"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469900" indent="-4699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469900" marR="0" lvl="0" indent="-469900" algn="l" defTabSz="95885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「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另查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」銓敘部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000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00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00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</a:rPr>
                        <a:t>○○○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字第</a:t>
                      </a:r>
                      <a:endParaRPr kumimoji="0" lang="en-US" altLang="zh-TW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469900" marR="0" lvl="0" indent="-469900" algn="l" defTabSz="95885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000000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號函釋規定：「已滿規定期限之事假，</a:t>
                      </a:r>
                      <a:endParaRPr kumimoji="0" lang="en-US" altLang="zh-TW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469900" marR="0" lvl="0" indent="-469900" algn="l" defTabSz="95885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自滿假之日起不予扣除例假日，按日扣除奉薪。」</a:t>
                      </a:r>
                    </a:p>
                  </a:txBody>
                  <a:tcPr marL="91426" marR="91426"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60348">
                <a:tc>
                  <a:txBody>
                    <a:bodyPr/>
                    <a:lstStyle>
                      <a:lvl1pPr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又查</a:t>
                      </a:r>
                      <a:endParaRPr kumimoji="0" lang="zh-TW" alt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1426" marR="91426"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針對相反面向之事實、狀況再作敘述或補充規定時使用</a:t>
                      </a:r>
                      <a:endParaRPr kumimoji="0" lang="zh-TW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1426" marR="91426"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「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又查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」銓敘部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000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00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00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</a:rPr>
                        <a:t>○○○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字第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0000000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號書函釋略以：重申該部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000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00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00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</a:rPr>
                        <a:t>○○○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字第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0000000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號函釋規定，超過規定期限之事假，公務人員請假規則雖無規定一定之期限，但機關長官得視請假事實予以核定。</a:t>
                      </a:r>
                      <a:endParaRPr kumimoji="0" lang="zh-TW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1426" marR="91426"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41248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標題 1"/>
          <p:cNvSpPr>
            <a:spLocks noGrp="1"/>
          </p:cNvSpPr>
          <p:nvPr>
            <p:ph type="title"/>
          </p:nvPr>
        </p:nvSpPr>
        <p:spPr>
          <a:xfrm>
            <a:off x="609601" y="205664"/>
            <a:ext cx="10972800" cy="822658"/>
          </a:xfrm>
        </p:spPr>
        <p:txBody>
          <a:bodyPr/>
          <a:lstStyle/>
          <a:p>
            <a:pPr algn="ctr">
              <a:defRPr/>
            </a:pPr>
            <a:r>
              <a:rPr lang="zh-TW" altLang="zh-TW" sz="4401" dirty="0">
                <a:latin typeface="標楷體" panose="03000509000000000000" pitchFamily="65" charset="-120"/>
                <a:ea typeface="標楷體" panose="03000509000000000000" pitchFamily="65" charset="-120"/>
              </a:rPr>
              <a:t>公文用語</a:t>
            </a:r>
            <a:r>
              <a:rPr lang="zh-TW" altLang="en-US" sz="4401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zh-TW" altLang="zh-TW" sz="4401" dirty="0">
                <a:latin typeface="標楷體" panose="03000509000000000000" pitchFamily="65" charset="-120"/>
                <a:ea typeface="標楷體" panose="03000509000000000000" pitchFamily="65" charset="-120"/>
              </a:rPr>
              <a:t>准駁語</a:t>
            </a:r>
            <a:endParaRPr lang="zh-TW" altLang="en-US" sz="440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609601" y="1028323"/>
          <a:ext cx="10960609" cy="4997092"/>
        </p:xfrm>
        <a:graphic>
          <a:graphicData uri="http://schemas.openxmlformats.org/drawingml/2006/table">
            <a:tbl>
              <a:tblPr/>
              <a:tblGrid>
                <a:gridCol w="3817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3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25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21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准駁語</a:t>
                      </a:r>
                    </a:p>
                  </a:txBody>
                  <a:tcPr marL="91441" marR="91441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適用範圍</a:t>
                      </a:r>
                    </a:p>
                  </a:txBody>
                  <a:tcPr marL="91441" marR="91441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備註</a:t>
                      </a:r>
                    </a:p>
                  </a:txBody>
                  <a:tcPr marL="91441" marR="91441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884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如擬、可、准、照准、准如所請、如擬辦理、</a:t>
                      </a:r>
                      <a:endParaRPr kumimoji="0" lang="zh-TW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准如所擬</a:t>
                      </a:r>
                      <a:endParaRPr kumimoji="0" lang="zh-TW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機關首長於公文最後決行或核定，表示同意時用之。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姑予照准、尚無不合、似可照辦等語不宜使用</a:t>
                      </a:r>
                    </a:p>
                  </a:txBody>
                  <a:tcPr marL="91441" marR="91441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608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不准、緩議、再議、</a:t>
                      </a:r>
                      <a:endParaRPr kumimoji="0" lang="en-US" altLang="zh-TW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駁回 、未便照准、</a:t>
                      </a:r>
                      <a:endParaRPr kumimoji="0" lang="zh-TW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應毋庸議、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kumimoji="0" 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著毋庸議 </a:t>
                      </a:r>
                      <a:endParaRPr kumimoji="0" lang="zh-TW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機關首長於公文最後決行或核定表示不同意時用之。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91441" marR="91441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3226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標題 1"/>
          <p:cNvSpPr>
            <a:spLocks noGrp="1"/>
          </p:cNvSpPr>
          <p:nvPr>
            <p:ph type="title"/>
          </p:nvPr>
        </p:nvSpPr>
        <p:spPr>
          <a:xfrm>
            <a:off x="609601" y="136102"/>
            <a:ext cx="10972800" cy="824170"/>
          </a:xfrm>
        </p:spPr>
        <p:txBody>
          <a:bodyPr/>
          <a:lstStyle/>
          <a:p>
            <a:pPr algn="ctr">
              <a:defRPr/>
            </a:pPr>
            <a:r>
              <a:rPr lang="zh-TW" altLang="zh-TW" sz="4401" dirty="0">
                <a:latin typeface="標楷體" panose="03000509000000000000" pitchFamily="65" charset="-120"/>
                <a:ea typeface="標楷體" panose="03000509000000000000" pitchFamily="65" charset="-120"/>
              </a:rPr>
              <a:t>公文用語</a:t>
            </a:r>
            <a:r>
              <a:rPr lang="zh-TW" altLang="en-US" sz="4401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zh-TW" altLang="zh-TW" sz="4401" dirty="0">
                <a:latin typeface="標楷體" panose="03000509000000000000" pitchFamily="65" charset="-120"/>
                <a:ea typeface="標楷體" panose="03000509000000000000" pitchFamily="65" charset="-120"/>
              </a:rPr>
              <a:t>抄送語</a:t>
            </a:r>
            <a:endParaRPr lang="zh-TW" altLang="en-US" sz="440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800101" y="960272"/>
          <a:ext cx="10591799" cy="5205671"/>
        </p:xfrm>
        <a:graphic>
          <a:graphicData uri="http://schemas.openxmlformats.org/drawingml/2006/table">
            <a:tbl>
              <a:tblPr/>
              <a:tblGrid>
                <a:gridCol w="1974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4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828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81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附送語</a:t>
                      </a:r>
                    </a:p>
                  </a:txBody>
                  <a:tcPr marL="68560" marR="685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適用範圍</a:t>
                      </a:r>
                    </a:p>
                  </a:txBody>
                  <a:tcPr marL="68560" marR="685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舉例</a:t>
                      </a:r>
                    </a:p>
                  </a:txBody>
                  <a:tcPr marL="68560" marR="6856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176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檢陳、</a:t>
                      </a:r>
                      <a:endParaRPr kumimoji="0" lang="zh-TW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附陳</a:t>
                      </a:r>
                      <a:endParaRPr kumimoji="0" lang="zh-TW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60" marR="685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對上級機關或首長致送附件時用之。</a:t>
                      </a:r>
                    </a:p>
                  </a:txBody>
                  <a:tcPr marL="68560" marR="685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檢陳本鄉</a:t>
                      </a:r>
                      <a:r>
                        <a:rPr kumimoji="0" lang="en-US" alt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000</a:t>
                      </a:r>
                      <a:r>
                        <a:rPr kumimoji="0" 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年</a:t>
                      </a:r>
                      <a:r>
                        <a:rPr kumimoji="0" lang="en-US" alt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00</a:t>
                      </a:r>
                      <a:r>
                        <a:rPr kumimoji="0" 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月份人口統計表</a:t>
                      </a:r>
                      <a:r>
                        <a:rPr kumimoji="0" lang="en-US" alt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</a:t>
                      </a:r>
                      <a:r>
                        <a:rPr kumimoji="0" 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份。</a:t>
                      </a:r>
                    </a:p>
                  </a:txBody>
                  <a:tcPr marL="68560" marR="685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959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檢送、</a:t>
                      </a:r>
                      <a:endParaRPr kumimoji="0" lang="zh-TW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附送</a:t>
                      </a:r>
                      <a:endParaRPr kumimoji="0" lang="zh-TW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60" marR="685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對平行機關或不相隸屬機關致送附件時用之。</a:t>
                      </a:r>
                    </a:p>
                  </a:txBody>
                  <a:tcPr marL="68560" marR="685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152400" marR="0" lvl="0" indent="-1524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檢送修正「公營事業移轉民營條例」第十四條及第十五條條文。</a:t>
                      </a:r>
                    </a:p>
                  </a:txBody>
                  <a:tcPr marL="68560" marR="685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620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檢送、</a:t>
                      </a:r>
                      <a:endParaRPr kumimoji="0" lang="en-US" altLang="zh-TW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檢附</a:t>
                      </a:r>
                      <a:r>
                        <a:rPr kumimoji="0" lang="zh-TW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、</a:t>
                      </a:r>
                      <a:endParaRPr kumimoji="0" lang="zh-TW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檢發</a:t>
                      </a:r>
                      <a:r>
                        <a:rPr kumimoji="0" lang="zh-TW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、</a:t>
                      </a:r>
                      <a:r>
                        <a:rPr kumimoji="0" 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附</a:t>
                      </a:r>
                      <a:endParaRPr kumimoji="0" lang="zh-TW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60" marR="685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對下級機關致送附件時用之。</a:t>
                      </a:r>
                    </a:p>
                  </a:txBody>
                  <a:tcPr marL="68560" marR="685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152400" marR="0" lvl="0" indent="-1524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檢附上揭函及附件影本各</a:t>
                      </a:r>
                      <a:r>
                        <a:rPr kumimoji="0" lang="en-US" alt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</a:t>
                      </a:r>
                      <a:r>
                        <a:rPr kumimoji="0" 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份。</a:t>
                      </a:r>
                    </a:p>
                  </a:txBody>
                  <a:tcPr marL="68560" marR="685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6968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6008" y="99949"/>
            <a:ext cx="10515600" cy="1015619"/>
          </a:xfrm>
        </p:spPr>
        <p:txBody>
          <a:bodyPr>
            <a:normAutofit fontScale="90000"/>
          </a:bodyPr>
          <a:lstStyle/>
          <a:p>
            <a:pPr algn="ctr"/>
            <a:br>
              <a:rPr lang="en-US" altLang="zh-TW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</a:br>
            <a:endParaRPr lang="zh-TW" altLang="en-US" sz="4900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2069" y="622738"/>
            <a:ext cx="10515600" cy="78817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altLang="zh-TW" sz="6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sz="6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第一講</a:t>
            </a:r>
            <a:endParaRPr lang="en-US" altLang="zh-TW" sz="66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sz="6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公文寫作技巧</a:t>
            </a:r>
          </a:p>
          <a:p>
            <a:pPr marL="0" indent="0" algn="ctr">
              <a:buNone/>
            </a:pPr>
            <a:endParaRPr lang="zh-TW" altLang="en-US" sz="66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endParaRPr lang="zh-TW" altLang="en-US" sz="66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endParaRPr lang="en-US" altLang="zh-TW" sz="66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547600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標題 1"/>
          <p:cNvSpPr>
            <a:spLocks noGrp="1"/>
          </p:cNvSpPr>
          <p:nvPr>
            <p:ph type="title"/>
          </p:nvPr>
        </p:nvSpPr>
        <p:spPr>
          <a:xfrm>
            <a:off x="609601" y="205665"/>
            <a:ext cx="10972800" cy="754607"/>
          </a:xfrm>
        </p:spPr>
        <p:txBody>
          <a:bodyPr/>
          <a:lstStyle/>
          <a:p>
            <a:pPr algn="ctr">
              <a:defRPr/>
            </a:pPr>
            <a:r>
              <a:rPr lang="zh-TW" altLang="zh-TW" sz="4401" dirty="0">
                <a:latin typeface="標楷體" panose="03000509000000000000" pitchFamily="65" charset="-120"/>
                <a:ea typeface="標楷體" panose="03000509000000000000" pitchFamily="65" charset="-120"/>
              </a:rPr>
              <a:t>公文用語</a:t>
            </a:r>
            <a:r>
              <a:rPr lang="zh-TW" altLang="en-US" sz="4401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zh-TW" altLang="zh-TW" sz="4401" dirty="0">
                <a:latin typeface="標楷體" panose="03000509000000000000" pitchFamily="65" charset="-120"/>
                <a:ea typeface="標楷體" panose="03000509000000000000" pitchFamily="65" charset="-120"/>
              </a:rPr>
              <a:t>結束語</a:t>
            </a:r>
            <a:endParaRPr lang="zh-TW" altLang="en-US" sz="440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609601" y="960272"/>
          <a:ext cx="10972800" cy="5430901"/>
        </p:xfrm>
        <a:graphic>
          <a:graphicData uri="http://schemas.openxmlformats.org/drawingml/2006/table">
            <a:tbl>
              <a:tblPr/>
              <a:tblGrid>
                <a:gridCol w="2527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9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86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9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結束語</a:t>
                      </a: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適用範圍</a:t>
                      </a: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舉例</a:t>
                      </a: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839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敬呈、謹呈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對總統報告用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敬陳秘書長　轉呈</a:t>
                      </a:r>
                      <a:r>
                        <a:rPr kumimoji="0" lang="zh-TW" alt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、 敬呈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總統               總統 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986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簽呈、謹呈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對總統簽末用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簽呈、</a:t>
                      </a:r>
                      <a:r>
                        <a:rPr kumimoji="0" lang="en-US" altLang="zh-TW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   </a:t>
                      </a:r>
                      <a:r>
                        <a:rPr kumimoji="0" 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kumimoji="0" lang="zh-TW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謹呈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總統</a:t>
                      </a:r>
                      <a:r>
                        <a:rPr kumimoji="0" 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         </a:t>
                      </a:r>
                      <a:r>
                        <a:rPr kumimoji="0" lang="zh-TW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總統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986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敬陳、謹陳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對長官報告用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敬陳、</a:t>
                      </a:r>
                      <a:r>
                        <a:rPr kumimoji="0" 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    </a:t>
                      </a:r>
                      <a:r>
                        <a:rPr kumimoji="0" lang="zh-TW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謹陳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院長</a:t>
                      </a:r>
                      <a:r>
                        <a:rPr kumimoji="0" 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  </a:t>
                      </a:r>
                      <a:r>
                        <a:rPr kumimoji="0" lang="zh-TW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  <a:r>
                        <a:rPr kumimoji="0" 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   </a:t>
                      </a:r>
                      <a:r>
                        <a:rPr kumimoji="0" lang="zh-TW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縣長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986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簽陳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對長官簽末用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簽陳</a:t>
                      </a:r>
                      <a:r>
                        <a:rPr kumimoji="0" 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    </a:t>
                      </a:r>
                      <a:endParaRPr kumimoji="0" lang="zh-TW" sz="3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市長</a:t>
                      </a:r>
                      <a:r>
                        <a:rPr kumimoji="0" 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                  </a:t>
                      </a:r>
                      <a:endParaRPr kumimoji="0" lang="zh-TW" sz="3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894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此致、此上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於便箋用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此致</a:t>
                      </a:r>
                      <a:r>
                        <a:rPr kumimoji="0" 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  </a:t>
                      </a:r>
                      <a:endParaRPr kumimoji="0" lang="zh-TW" sz="3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政風處</a:t>
                      </a:r>
                      <a:r>
                        <a:rPr kumimoji="0" 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kumimoji="0" lang="zh-TW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、</a:t>
                      </a:r>
                      <a:r>
                        <a:rPr kumimoji="0" lang="en-US" altLang="zh-TW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  </a:t>
                      </a:r>
                      <a:r>
                        <a:rPr kumimoji="0" lang="zh-TW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人事室此上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51769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標題 1"/>
          <p:cNvSpPr>
            <a:spLocks noGrp="1"/>
          </p:cNvSpPr>
          <p:nvPr>
            <p:ph type="title"/>
          </p:nvPr>
        </p:nvSpPr>
        <p:spPr>
          <a:xfrm>
            <a:off x="141730" y="73152"/>
            <a:ext cx="11841479" cy="996696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法律統一用字表</a:t>
            </a:r>
            <a:b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中華民國</a:t>
            </a:r>
            <a:r>
              <a:rPr lang="en-US" altLang="zh-TW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62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13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日立法院（第１屆）第</a:t>
            </a:r>
            <a:r>
              <a:rPr lang="en-US" altLang="zh-TW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51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會第</a:t>
            </a:r>
            <a:r>
              <a:rPr lang="en-US" altLang="zh-TW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次會議及第</a:t>
            </a:r>
            <a:r>
              <a:rPr lang="en-US" altLang="zh-TW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78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會期第</a:t>
            </a:r>
            <a:r>
              <a:rPr lang="en-US" altLang="zh-TW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17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次會議認可</a:t>
            </a:r>
            <a:r>
              <a:rPr lang="en-US" altLang="zh-TW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141730" y="1214227"/>
          <a:ext cx="11928350" cy="53405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24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75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16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141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5869">
                <a:tc>
                  <a:txBody>
                    <a:bodyPr/>
                    <a:lstStyle/>
                    <a:p>
                      <a:pPr indent="177800" algn="just">
                        <a:lnSpc>
                          <a:spcPts val="3600"/>
                        </a:lnSpc>
                        <a:spcAft>
                          <a:spcPts val="0"/>
                        </a:spcAft>
                      </a:pPr>
                      <a:r>
                        <a:rPr lang="zh-TW" sz="22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</a:rPr>
                        <a:t>用　字　舉　例</a:t>
                      </a:r>
                      <a:endParaRPr lang="zh-TW" sz="2200" b="1" kern="100" dirty="0">
                        <a:latin typeface="Times New Roman"/>
                        <a:ea typeface="新細明體"/>
                      </a:endParaRPr>
                    </a:p>
                  </a:txBody>
                  <a:tcPr marL="17779" marR="177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3600"/>
                        </a:lnSpc>
                        <a:spcAft>
                          <a:spcPts val="0"/>
                        </a:spcAft>
                      </a:pPr>
                      <a:r>
                        <a:rPr lang="zh-TW" sz="2200" b="1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統一用字</a:t>
                      </a:r>
                      <a:endParaRPr lang="zh-TW" sz="2200" b="1" kern="100" dirty="0">
                        <a:latin typeface="Times New Roman"/>
                        <a:ea typeface="新細明體"/>
                      </a:endParaRPr>
                    </a:p>
                  </a:txBody>
                  <a:tcPr marL="17779" marR="177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3600"/>
                        </a:lnSpc>
                        <a:spcAft>
                          <a:spcPts val="0"/>
                        </a:spcAft>
                      </a:pPr>
                      <a:r>
                        <a:rPr lang="zh-TW" sz="2200" b="1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錯誤用字</a:t>
                      </a:r>
                      <a:endParaRPr lang="zh-TW" sz="2200" b="1" kern="100" dirty="0">
                        <a:latin typeface="Times New Roman"/>
                        <a:ea typeface="新細明體"/>
                      </a:endParaRPr>
                    </a:p>
                  </a:txBody>
                  <a:tcPr marL="17779" marR="17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  <a:spcAft>
                          <a:spcPts val="0"/>
                        </a:spcAft>
                      </a:pPr>
                      <a:r>
                        <a:rPr lang="zh-TW" sz="2200" b="1" kern="100" dirty="0">
                          <a:latin typeface="Times New Roman"/>
                          <a:ea typeface="標楷體"/>
                        </a:rPr>
                        <a:t>說　　明</a:t>
                      </a:r>
                      <a:endParaRPr lang="zh-TW" sz="2200" b="1" kern="100" dirty="0">
                        <a:latin typeface="Times New Roman"/>
                        <a:ea typeface="新細明體"/>
                      </a:endParaRPr>
                    </a:p>
                  </a:txBody>
                  <a:tcPr marL="17779" marR="1777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1440"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altLang="zh-TW" sz="2400" b="1" kern="100" dirty="0">
                        <a:solidFill>
                          <a:srgbClr val="0000FF"/>
                        </a:solidFill>
                        <a:latin typeface="Times New Roman"/>
                        <a:ea typeface="標楷體"/>
                      </a:endParaRPr>
                    </a:p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</a:rPr>
                        <a:t>公布、分布、頒布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79" marR="17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altLang="zh-TW" sz="2400" b="1" kern="100" dirty="0">
                        <a:solidFill>
                          <a:srgbClr val="0070C0"/>
                        </a:solidFill>
                        <a:latin typeface="Times New Roman"/>
                        <a:ea typeface="標楷體"/>
                      </a:endParaRPr>
                    </a:p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布</a:t>
                      </a:r>
                      <a:endParaRPr lang="en-US" altLang="zh-TW" sz="2400" b="1" kern="100" dirty="0">
                        <a:solidFill>
                          <a:srgbClr val="0070C0"/>
                        </a:solidFill>
                        <a:latin typeface="Times New Roman"/>
                        <a:ea typeface="標楷體"/>
                      </a:endParaRPr>
                    </a:p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400" b="1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(</a:t>
                      </a:r>
                      <a:r>
                        <a:rPr lang="zh-TW" altLang="en-US" sz="2400" b="1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人</a:t>
                      </a:r>
                      <a:r>
                        <a:rPr lang="zh-TW" altLang="en-US" sz="2400" b="1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＋</a:t>
                      </a:r>
                      <a:r>
                        <a:rPr lang="zh-TW" altLang="en-US" sz="2400" b="1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巾</a:t>
                      </a:r>
                      <a:r>
                        <a:rPr lang="en-US" altLang="zh-TW" sz="2400" b="1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)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79" marR="17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altLang="zh-TW" sz="2400" b="1" kern="100" dirty="0">
                        <a:solidFill>
                          <a:srgbClr val="FF0000"/>
                        </a:solidFill>
                        <a:latin typeface="Times New Roman"/>
                        <a:ea typeface="標楷體"/>
                      </a:endParaRPr>
                    </a:p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佈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79" marR="17779" marT="0" marB="0"/>
                </a:tc>
                <a:tc>
                  <a:txBody>
                    <a:bodyPr/>
                    <a:lstStyle/>
                    <a:p>
                      <a:pPr marL="800100" lvl="1" indent="-5400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TW" altLang="en-US" sz="2400" b="1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「</a:t>
                      </a:r>
                      <a:r>
                        <a:rPr lang="zh-TW" sz="2400" b="1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布</a:t>
                      </a:r>
                      <a:r>
                        <a:rPr lang="zh-TW" altLang="en-US" sz="2400" b="1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」</a:t>
                      </a:r>
                      <a:r>
                        <a:rPr lang="zh-TW" sz="2400" b="1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字已含</a:t>
                      </a:r>
                      <a:r>
                        <a:rPr lang="zh-TW" altLang="en-US" sz="2400" b="1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「</a:t>
                      </a:r>
                      <a:r>
                        <a:rPr lang="zh-TW" sz="2400" b="1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人</a:t>
                      </a:r>
                      <a:r>
                        <a:rPr lang="zh-TW" altLang="en-US" sz="2400" b="1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」</a:t>
                      </a:r>
                      <a:r>
                        <a:rPr lang="zh-TW" sz="2400" b="1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在內 </a:t>
                      </a:r>
                      <a:r>
                        <a:rPr lang="zh-TW" altLang="en-US" sz="2400" b="1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，無須再加人部</a:t>
                      </a:r>
                      <a:endParaRPr lang="en-US" altLang="zh-TW" sz="2400" b="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</a:endParaRPr>
                    </a:p>
                    <a:p>
                      <a:pPr marL="800100" lvl="1" indent="-540000" algn="l">
                        <a:lnSpc>
                          <a:spcPts val="26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TW" sz="2400" b="1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布：發布、宣布、布置、布告</a:t>
                      </a:r>
                      <a:r>
                        <a:rPr lang="zh-TW" altLang="en-US" sz="2400" b="1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、</a:t>
                      </a:r>
                      <a:r>
                        <a:rPr lang="zh-TW" sz="2400" b="1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布</a:t>
                      </a:r>
                      <a:r>
                        <a:rPr lang="zh-TW" altLang="en-US" sz="2400" b="1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達</a:t>
                      </a:r>
                      <a:endParaRPr lang="en-US" altLang="zh-TW" sz="2400" b="1" kern="100" dirty="0">
                        <a:solidFill>
                          <a:srgbClr val="0070C0"/>
                        </a:solidFill>
                        <a:latin typeface="Times New Roman"/>
                        <a:ea typeface="標楷體"/>
                      </a:endParaRPr>
                    </a:p>
                    <a:p>
                      <a:pPr marL="800100" lvl="1" indent="-540000" algn="l">
                        <a:lnSpc>
                          <a:spcPts val="26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TW" sz="2400" b="1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佈：佈道、傳佈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79" marR="1777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193"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</a:rPr>
                        <a:t>徵兵、徵稅、稽徵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79" marR="17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徵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79" marR="17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征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79" marR="177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徵</a:t>
                      </a:r>
                      <a:r>
                        <a:rPr lang="zh-TW" sz="2400" b="1" kern="100" dirty="0">
                          <a:latin typeface="Times New Roman"/>
                          <a:ea typeface="標楷體"/>
                        </a:rPr>
                        <a:t>指國家召集；征指出兵征伐 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79" marR="1777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11221"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altLang="zh-TW" sz="2400" b="1" kern="100" dirty="0">
                        <a:solidFill>
                          <a:srgbClr val="0000FF"/>
                        </a:solidFill>
                        <a:latin typeface="Times New Roman"/>
                        <a:ea typeface="標楷體"/>
                      </a:endParaRPr>
                    </a:p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altLang="zh-TW" sz="2400" b="1" kern="100" dirty="0">
                        <a:solidFill>
                          <a:srgbClr val="0000FF"/>
                        </a:solidFill>
                        <a:latin typeface="Times New Roman"/>
                        <a:ea typeface="標楷體"/>
                      </a:endParaRPr>
                    </a:p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</a:rPr>
                        <a:t>部分、身分</a:t>
                      </a:r>
                      <a:endParaRPr lang="zh-TW" sz="2400" kern="100" dirty="0">
                        <a:solidFill>
                          <a:srgbClr val="0000FF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17779" marR="17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altLang="zh-TW" sz="2400" b="1" kern="100" dirty="0">
                        <a:solidFill>
                          <a:srgbClr val="0070C0"/>
                        </a:solidFill>
                        <a:latin typeface="Times New Roman"/>
                        <a:ea typeface="標楷體"/>
                      </a:endParaRPr>
                    </a:p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altLang="zh-TW" sz="2400" b="1" kern="100" dirty="0">
                        <a:solidFill>
                          <a:srgbClr val="0070C0"/>
                        </a:solidFill>
                        <a:latin typeface="Times New Roman"/>
                        <a:ea typeface="標楷體"/>
                      </a:endParaRPr>
                    </a:p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分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79" marR="17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altLang="zh-TW" sz="2400" b="1" kern="100" dirty="0">
                        <a:solidFill>
                          <a:srgbClr val="FF0000"/>
                        </a:solidFill>
                        <a:latin typeface="Times New Roman"/>
                        <a:ea typeface="標楷體"/>
                      </a:endParaRPr>
                    </a:p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altLang="zh-TW" sz="2400" b="1" kern="100" dirty="0">
                        <a:solidFill>
                          <a:srgbClr val="FF0000"/>
                        </a:solidFill>
                        <a:latin typeface="Times New Roman"/>
                        <a:ea typeface="標楷體"/>
                      </a:endParaRPr>
                    </a:p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份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79" marR="177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latin typeface="Times New Roman"/>
                          <a:ea typeface="標楷體"/>
                        </a:rPr>
                        <a:t>不可計數（量化）用</a:t>
                      </a:r>
                      <a:r>
                        <a:rPr lang="zh-TW" sz="2400" b="1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分</a:t>
                      </a:r>
                      <a:r>
                        <a:rPr lang="zh-TW" sz="24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</a:rPr>
                        <a:t>，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latin typeface="Times New Roman"/>
                          <a:ea typeface="標楷體"/>
                        </a:rPr>
                        <a:t>如：</a:t>
                      </a:r>
                      <a:r>
                        <a:rPr lang="zh-TW" sz="2400" b="1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身分證、一部分、大部分、本分、情分 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latin typeface="Times New Roman"/>
                          <a:ea typeface="標楷體"/>
                        </a:rPr>
                        <a:t>可計數（量化）用</a:t>
                      </a:r>
                      <a:r>
                        <a:rPr lang="zh-TW" sz="2400" b="1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份</a:t>
                      </a:r>
                      <a:r>
                        <a:rPr lang="zh-TW" sz="24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</a:rPr>
                        <a:t>，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  <a:p>
                      <a:pPr marL="356235" indent="-356235"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latin typeface="Times New Roman"/>
                          <a:ea typeface="標楷體"/>
                        </a:rPr>
                        <a:t>如：</a:t>
                      </a:r>
                      <a:r>
                        <a:rPr lang="en-US" sz="2400" b="1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1</a:t>
                      </a:r>
                      <a:r>
                        <a:rPr lang="zh-TW" sz="2400" b="1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份、</a:t>
                      </a:r>
                      <a:r>
                        <a:rPr lang="en-US" sz="2400" b="1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2</a:t>
                      </a:r>
                      <a:r>
                        <a:rPr lang="zh-TW" sz="2400" b="1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份 、月份、股份、省份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79" marR="1777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720"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</a:rPr>
                        <a:t>帳</a:t>
                      </a:r>
                      <a:r>
                        <a:rPr lang="zh-TW" altLang="en-US" sz="24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</a:rPr>
                        <a:t>、</a:t>
                      </a:r>
                      <a:r>
                        <a:rPr lang="zh-TW" altLang="zh-TW" sz="24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</a:rPr>
                        <a:t>帳目、</a:t>
                      </a:r>
                      <a:r>
                        <a:rPr lang="zh-TW" sz="24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</a:rPr>
                        <a:t>、帳戶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79" marR="17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帳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79" marR="17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賬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79" marR="177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賬</a:t>
                      </a:r>
                      <a:r>
                        <a:rPr lang="zh-TW" sz="2400" b="1" kern="100" dirty="0">
                          <a:latin typeface="Times New Roman"/>
                          <a:ea typeface="標楷體"/>
                        </a:rPr>
                        <a:t>是</a:t>
                      </a:r>
                      <a:r>
                        <a:rPr lang="zh-TW" sz="2400" b="1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帳</a:t>
                      </a:r>
                      <a:r>
                        <a:rPr lang="zh-TW" sz="2400" b="1" kern="100" dirty="0">
                          <a:latin typeface="Times New Roman"/>
                          <a:ea typeface="標楷體"/>
                        </a:rPr>
                        <a:t>的俗字 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79" marR="17779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3878"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</a:rPr>
                        <a:t>韭菜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79" marR="17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韭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79" marR="17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韮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79" marR="177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韮</a:t>
                      </a:r>
                      <a:r>
                        <a:rPr lang="zh-TW" sz="24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</a:rPr>
                        <a:t>是</a:t>
                      </a:r>
                      <a:r>
                        <a:rPr lang="zh-TW" sz="2400" b="1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韭</a:t>
                      </a:r>
                      <a:r>
                        <a:rPr lang="zh-TW" sz="2400" b="1" kern="100" dirty="0">
                          <a:latin typeface="Times New Roman"/>
                          <a:ea typeface="標楷體"/>
                        </a:rPr>
                        <a:t>的俗字 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79" marR="17779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9513"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</a:rPr>
                        <a:t>礦、礦物、礦藏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79" marR="17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礦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79" marR="17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鑛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79" marR="177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礦</a:t>
                      </a:r>
                      <a:r>
                        <a:rPr lang="zh-TW" sz="2400" b="1" kern="100" dirty="0">
                          <a:latin typeface="Times New Roman"/>
                          <a:ea typeface="標楷體"/>
                        </a:rPr>
                        <a:t>與</a:t>
                      </a:r>
                      <a:r>
                        <a:rPr lang="zh-TW" sz="2400" b="1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鑛</a:t>
                      </a:r>
                      <a:r>
                        <a:rPr lang="zh-TW" sz="2400" b="1" kern="100" dirty="0">
                          <a:latin typeface="Times New Roman"/>
                          <a:ea typeface="標楷體"/>
                        </a:rPr>
                        <a:t>自古並用，指銅、鐵、璞石等 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79" marR="17779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9513"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</a:rPr>
                        <a:t>釐訂、釐定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79" marR="17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釐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79" marR="17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厘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79" marR="177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厘</a:t>
                      </a:r>
                      <a:r>
                        <a:rPr lang="zh-TW" sz="2400" b="1" kern="100" dirty="0">
                          <a:latin typeface="Times New Roman"/>
                          <a:ea typeface="標楷體"/>
                        </a:rPr>
                        <a:t>是</a:t>
                      </a:r>
                      <a:r>
                        <a:rPr lang="zh-TW" sz="2400" b="1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釐</a:t>
                      </a:r>
                      <a:r>
                        <a:rPr lang="zh-TW" sz="2400" b="1" kern="100" dirty="0">
                          <a:latin typeface="Times New Roman"/>
                          <a:ea typeface="標楷體"/>
                        </a:rPr>
                        <a:t>的俗字</a:t>
                      </a:r>
                      <a:r>
                        <a:rPr lang="zh-TW" sz="24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</a:rPr>
                        <a:t> 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79" marR="17779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5231"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</a:rPr>
                        <a:t>使館、領館、圖書館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79" marR="17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館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79" marR="17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舘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79" marR="177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舘</a:t>
                      </a:r>
                      <a:r>
                        <a:rPr lang="zh-TW" sz="2400" b="1" kern="100" dirty="0">
                          <a:latin typeface="Times New Roman"/>
                          <a:ea typeface="標楷體"/>
                        </a:rPr>
                        <a:t>是</a:t>
                      </a:r>
                      <a:r>
                        <a:rPr lang="zh-TW" sz="2400" b="1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館</a:t>
                      </a:r>
                      <a:r>
                        <a:rPr lang="zh-TW" sz="2400" b="1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的俗字</a:t>
                      </a:r>
                      <a:r>
                        <a:rPr lang="zh-TW" sz="24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</a:rPr>
                        <a:t> 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79" marR="17779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09252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141730" y="73152"/>
            <a:ext cx="11841479" cy="996696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法律統一用字表</a:t>
            </a:r>
            <a:b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中華民國</a:t>
            </a:r>
            <a:r>
              <a:rPr lang="en-US" altLang="zh-TW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62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13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日立法院（第１屆）第</a:t>
            </a:r>
            <a:r>
              <a:rPr lang="en-US" altLang="zh-TW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51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會第</a:t>
            </a:r>
            <a:r>
              <a:rPr lang="en-US" altLang="zh-TW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次會議及第</a:t>
            </a:r>
            <a:r>
              <a:rPr lang="en-US" altLang="zh-TW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78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會期第</a:t>
            </a:r>
            <a:r>
              <a:rPr lang="en-US" altLang="zh-TW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17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次會議認可</a:t>
            </a:r>
            <a:r>
              <a:rPr lang="en-US" altLang="zh-TW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548640" y="1161288"/>
          <a:ext cx="11174931" cy="54223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3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70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9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852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2092">
                <a:tc>
                  <a:txBody>
                    <a:bodyPr/>
                    <a:lstStyle/>
                    <a:p>
                      <a:pPr indent="177800"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23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</a:rPr>
                        <a:t>用　字　舉　例</a:t>
                      </a:r>
                      <a:endParaRPr lang="zh-TW" sz="2300" kern="100" dirty="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2300" b="1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統一用字</a:t>
                      </a:r>
                      <a:endParaRPr lang="zh-TW" sz="2300" kern="100" dirty="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2300" b="1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錯誤用字</a:t>
                      </a:r>
                      <a:endParaRPr lang="zh-TW" sz="2300" kern="100" dirty="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2300" b="1" kern="100" dirty="0">
                          <a:latin typeface="Times New Roman"/>
                          <a:ea typeface="標楷體"/>
                        </a:rPr>
                        <a:t>說　　明</a:t>
                      </a:r>
                      <a:endParaRPr lang="zh-TW" sz="2300" kern="100" dirty="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2531"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</a:rPr>
                        <a:t>穀、穀物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穀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谷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穀</a:t>
                      </a:r>
                      <a:r>
                        <a:rPr lang="zh-TW" sz="2400" b="1" kern="100" dirty="0">
                          <a:latin typeface="Times New Roman"/>
                          <a:ea typeface="標楷體"/>
                        </a:rPr>
                        <a:t>是糧食的禾木植物之總稱，如：</a:t>
                      </a:r>
                      <a:r>
                        <a:rPr lang="zh-TW" sz="2400" b="1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五穀 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谷</a:t>
                      </a:r>
                      <a:r>
                        <a:rPr lang="zh-TW" sz="2400" b="1" kern="100" dirty="0">
                          <a:latin typeface="Times New Roman"/>
                          <a:ea typeface="標楷體"/>
                        </a:rPr>
                        <a:t>是兩山間之流水道，如：</a:t>
                      </a:r>
                      <a:r>
                        <a:rPr lang="zh-TW" sz="2400" b="1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谷底、山谷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242"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</a:rPr>
                        <a:t>行蹤、失蹤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蹤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踪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踪</a:t>
                      </a:r>
                      <a:r>
                        <a:rPr lang="zh-TW" sz="2400" b="1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是</a:t>
                      </a:r>
                      <a:r>
                        <a:rPr lang="zh-TW" sz="2400" b="1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蹤</a:t>
                      </a:r>
                      <a:r>
                        <a:rPr lang="zh-TW" sz="2400" b="1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的俗字</a:t>
                      </a:r>
                      <a:r>
                        <a:rPr lang="zh-TW" sz="24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</a:rPr>
                        <a:t> 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538"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</a:rPr>
                        <a:t>妨礙、障礙、阻礙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礙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碍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碍</a:t>
                      </a:r>
                      <a:r>
                        <a:rPr lang="zh-TW" sz="2400" b="1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是</a:t>
                      </a:r>
                      <a:r>
                        <a:rPr lang="zh-TW" sz="2400" b="1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礙</a:t>
                      </a:r>
                      <a:r>
                        <a:rPr lang="zh-TW" sz="2400" b="1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的俗字</a:t>
                      </a:r>
                      <a:r>
                        <a:rPr lang="zh-TW" sz="24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</a:rPr>
                        <a:t> 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266"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</a:rPr>
                        <a:t>賸餘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賸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剩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剩</a:t>
                      </a:r>
                      <a:r>
                        <a:rPr lang="zh-TW" sz="2400" b="1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是</a:t>
                      </a:r>
                      <a:r>
                        <a:rPr lang="zh-TW" sz="2400" b="1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賸</a:t>
                      </a:r>
                      <a:r>
                        <a:rPr lang="zh-TW" sz="2400" b="1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的俗字，賸是用有餘之意</a:t>
                      </a:r>
                      <a:r>
                        <a:rPr lang="zh-TW" sz="24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</a:rPr>
                        <a:t> 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6426"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</a:rPr>
                        <a:t>占、占有、獨占</a:t>
                      </a:r>
                      <a:endParaRPr lang="zh-TW" sz="2400" kern="100" dirty="0">
                        <a:solidFill>
                          <a:srgbClr val="0000FF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占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佔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佔</a:t>
                      </a:r>
                      <a:r>
                        <a:rPr lang="zh-TW" sz="2400" b="1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是</a:t>
                      </a:r>
                      <a:r>
                        <a:rPr lang="zh-TW" sz="2400" b="1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占</a:t>
                      </a:r>
                      <a:r>
                        <a:rPr lang="zh-TW" sz="2400" b="1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的俗字</a:t>
                      </a:r>
                      <a:r>
                        <a:rPr lang="zh-TW" sz="24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</a:rPr>
                        <a:t> 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225"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</a:rPr>
                        <a:t>牴觸</a:t>
                      </a:r>
                      <a:endParaRPr lang="zh-TW" sz="2400" kern="100" dirty="0">
                        <a:solidFill>
                          <a:srgbClr val="0000FF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400" b="1" kern="100" baseline="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 </a:t>
                      </a:r>
                      <a:r>
                        <a:rPr lang="zh-TW" sz="2400" b="1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牴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抵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latin typeface="Times New Roman"/>
                          <a:ea typeface="標楷體"/>
                        </a:rPr>
                        <a:t>「</a:t>
                      </a:r>
                      <a:r>
                        <a:rPr lang="zh-TW" sz="2400" b="1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牴</a:t>
                      </a:r>
                      <a:r>
                        <a:rPr lang="zh-TW" altLang="en-US" sz="2400" b="1" kern="100" dirty="0">
                          <a:latin typeface="Times New Roman"/>
                          <a:ea typeface="標楷體"/>
                        </a:rPr>
                        <a:t>」</a:t>
                      </a:r>
                      <a:r>
                        <a:rPr lang="zh-TW" sz="2400" b="1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是觸</a:t>
                      </a:r>
                      <a:r>
                        <a:rPr lang="zh-TW" altLang="en-US" sz="2400" b="1" kern="100" dirty="0">
                          <a:latin typeface="Times New Roman"/>
                          <a:ea typeface="標楷體"/>
                        </a:rPr>
                        <a:t>」</a:t>
                      </a:r>
                      <a:r>
                        <a:rPr lang="zh-TW" sz="24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</a:rPr>
                        <a:t>；</a:t>
                      </a:r>
                      <a:r>
                        <a:rPr lang="zh-TW" altLang="en-US" sz="2400" b="1" kern="100" dirty="0">
                          <a:latin typeface="Times New Roman"/>
                          <a:ea typeface="標楷體"/>
                        </a:rPr>
                        <a:t>「</a:t>
                      </a:r>
                      <a:r>
                        <a:rPr lang="zh-TW" sz="2400" b="1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抵</a:t>
                      </a:r>
                      <a:r>
                        <a:rPr lang="zh-TW" altLang="en-US" sz="2400" b="1" kern="100" dirty="0">
                          <a:latin typeface="Times New Roman"/>
                          <a:ea typeface="標楷體"/>
                        </a:rPr>
                        <a:t>」</a:t>
                      </a:r>
                      <a:r>
                        <a:rPr lang="zh-TW" sz="2400" b="1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是</a:t>
                      </a:r>
                      <a:r>
                        <a:rPr lang="zh-TW" altLang="en-US" sz="2400" b="1" kern="100" dirty="0">
                          <a:latin typeface="Times New Roman"/>
                          <a:ea typeface="標楷體"/>
                        </a:rPr>
                        <a:t>「</a:t>
                      </a:r>
                      <a:r>
                        <a:rPr lang="zh-TW" sz="2400" b="1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推</a:t>
                      </a:r>
                      <a:r>
                        <a:rPr lang="zh-TW" sz="24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</a:rPr>
                        <a:t> </a:t>
                      </a:r>
                      <a:r>
                        <a:rPr lang="zh-TW" altLang="en-US" sz="2400" b="1" kern="100" dirty="0">
                          <a:latin typeface="Times New Roman"/>
                          <a:ea typeface="標楷體"/>
                        </a:rPr>
                        <a:t>」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954"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</a:rPr>
                        <a:t>雇員、雇主、雇工</a:t>
                      </a:r>
                      <a:endParaRPr lang="zh-TW" sz="2400" kern="100" dirty="0">
                        <a:solidFill>
                          <a:srgbClr val="0000FF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雇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僱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名詞用</a:t>
                      </a:r>
                      <a:r>
                        <a:rPr lang="zh-TW" altLang="en-US" sz="2400" b="1" kern="100" dirty="0">
                          <a:latin typeface="Times New Roman"/>
                          <a:ea typeface="標楷體"/>
                        </a:rPr>
                        <a:t>「</a:t>
                      </a:r>
                      <a:r>
                        <a:rPr lang="zh-TW" sz="2400" b="1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雇</a:t>
                      </a:r>
                      <a:r>
                        <a:rPr lang="zh-TW" altLang="en-US" sz="2400" b="1" kern="100" dirty="0">
                          <a:latin typeface="Times New Roman"/>
                          <a:ea typeface="標楷體"/>
                        </a:rPr>
                        <a:t>」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3667"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</a:rPr>
                        <a:t>僱、僱用、聘僱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僱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雇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動詞用</a:t>
                      </a:r>
                      <a:r>
                        <a:rPr lang="zh-TW" altLang="en-US" sz="2400" b="1" kern="100" dirty="0">
                          <a:latin typeface="Times New Roman"/>
                          <a:ea typeface="標楷體"/>
                        </a:rPr>
                        <a:t>「</a:t>
                      </a:r>
                      <a:r>
                        <a:rPr lang="zh-TW" sz="2400" b="1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僱</a:t>
                      </a:r>
                      <a:r>
                        <a:rPr lang="zh-TW" altLang="en-US" sz="2400" b="1" kern="100" dirty="0">
                          <a:latin typeface="Times New Roman"/>
                          <a:ea typeface="標楷體"/>
                        </a:rPr>
                        <a:t>」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93498"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</a:rPr>
                        <a:t>贓物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贓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臟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534035" indent="-534035"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latin typeface="Times New Roman"/>
                          <a:ea typeface="標楷體"/>
                        </a:rPr>
                        <a:t>「</a:t>
                      </a:r>
                      <a:r>
                        <a:rPr lang="zh-TW" sz="2400" b="1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贓</a:t>
                      </a:r>
                      <a:r>
                        <a:rPr lang="zh-TW" altLang="en-US" sz="2400" b="1" kern="100" dirty="0">
                          <a:latin typeface="Times New Roman"/>
                          <a:ea typeface="標楷體"/>
                        </a:rPr>
                        <a:t>」</a:t>
                      </a:r>
                      <a:r>
                        <a:rPr lang="zh-TW" sz="2400" b="1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指貪污受賄所得的財務</a:t>
                      </a:r>
                      <a:r>
                        <a:rPr lang="zh-TW" sz="24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</a:rPr>
                        <a:t> 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latin typeface="Times New Roman"/>
                          <a:ea typeface="標楷體"/>
                        </a:rPr>
                        <a:t>「</a:t>
                      </a:r>
                      <a:r>
                        <a:rPr lang="zh-TW" sz="2400" b="1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臟</a:t>
                      </a:r>
                      <a:r>
                        <a:rPr lang="zh-TW" altLang="en-US" sz="2400" b="1" kern="100" dirty="0">
                          <a:latin typeface="Times New Roman"/>
                          <a:ea typeface="標楷體"/>
                        </a:rPr>
                        <a:t>」</a:t>
                      </a:r>
                      <a:r>
                        <a:rPr lang="zh-TW" sz="2400" b="1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指內臟器官的統稱 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4954"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</a:rPr>
                        <a:t>黏貼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黏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粘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一從黍，一從米；從</a:t>
                      </a:r>
                      <a:r>
                        <a:rPr lang="zh-TW" sz="2400" b="1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黏</a:t>
                      </a:r>
                      <a:r>
                        <a:rPr lang="zh-TW" sz="2400" b="1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較多</a:t>
                      </a:r>
                      <a:r>
                        <a:rPr lang="zh-TW" sz="24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</a:rPr>
                        <a:t> 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38840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141730" y="73152"/>
            <a:ext cx="11841479" cy="996696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法律統一用字表</a:t>
            </a:r>
            <a:b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中華民國</a:t>
            </a:r>
            <a:r>
              <a:rPr lang="en-US" altLang="zh-TW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62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13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日立法院（第１屆）第</a:t>
            </a:r>
            <a:r>
              <a:rPr lang="en-US" altLang="zh-TW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51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會第</a:t>
            </a:r>
            <a:r>
              <a:rPr lang="en-US" altLang="zh-TW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次會議及第</a:t>
            </a:r>
            <a:r>
              <a:rPr lang="en-US" altLang="zh-TW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78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會期第</a:t>
            </a:r>
            <a:r>
              <a:rPr lang="en-US" altLang="zh-TW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17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次會議認可</a:t>
            </a:r>
            <a:r>
              <a:rPr lang="en-US" altLang="zh-TW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413888" y="1069847"/>
          <a:ext cx="11569321" cy="54842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70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1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94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2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0080">
                <a:tc>
                  <a:txBody>
                    <a:bodyPr/>
                    <a:lstStyle/>
                    <a:p>
                      <a:pPr indent="177800" algn="just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TW" sz="22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</a:rPr>
                        <a:t>用　字　舉　例</a:t>
                      </a:r>
                      <a:endParaRPr lang="zh-TW" sz="2200" kern="100" dirty="0">
                        <a:latin typeface="Times New Roman"/>
                        <a:ea typeface="新細明體"/>
                      </a:endParaRPr>
                    </a:p>
                  </a:txBody>
                  <a:tcPr marL="17779" marR="177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TW" sz="2200" b="1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統一用字</a:t>
                      </a:r>
                      <a:endParaRPr lang="zh-TW" sz="2200" kern="100" dirty="0">
                        <a:latin typeface="Times New Roman"/>
                        <a:ea typeface="新細明體"/>
                      </a:endParaRPr>
                    </a:p>
                  </a:txBody>
                  <a:tcPr marL="17779" marR="177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TW" sz="2200" b="1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錯誤用字</a:t>
                      </a:r>
                      <a:endParaRPr lang="zh-TW" sz="2200" kern="100" dirty="0">
                        <a:latin typeface="Times New Roman"/>
                        <a:ea typeface="新細明體"/>
                      </a:endParaRPr>
                    </a:p>
                  </a:txBody>
                  <a:tcPr marL="17779" marR="17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TW" sz="2200" b="1" kern="100" dirty="0">
                          <a:latin typeface="Times New Roman"/>
                          <a:ea typeface="標楷體"/>
                        </a:rPr>
                        <a:t>說　　明</a:t>
                      </a:r>
                      <a:endParaRPr lang="zh-TW" sz="2200" kern="100" dirty="0">
                        <a:latin typeface="Times New Roman"/>
                        <a:ea typeface="新細明體"/>
                      </a:endParaRPr>
                    </a:p>
                  </a:txBody>
                  <a:tcPr marL="17779" marR="1777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080">
                <a:tc>
                  <a:txBody>
                    <a:bodyPr/>
                    <a:lstStyle/>
                    <a:p>
                      <a:pPr algn="just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</a:rPr>
                        <a:t>計畫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79" marR="17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畫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79" marR="17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劃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79" marR="17779" marT="0" marB="0"/>
                </a:tc>
                <a:tc>
                  <a:txBody>
                    <a:bodyPr/>
                    <a:lstStyle/>
                    <a:p>
                      <a:pPr marL="1245870" indent="-1245870" algn="just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TW" sz="2200" b="1" kern="100" dirty="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rPr>
                        <a:t>名詞用</a:t>
                      </a:r>
                      <a:r>
                        <a:rPr lang="zh-TW" altLang="en-US" sz="2200" b="1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「</a:t>
                      </a:r>
                      <a:r>
                        <a:rPr lang="zh-TW" sz="2200" b="1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畫</a:t>
                      </a:r>
                      <a:r>
                        <a:rPr lang="zh-TW" altLang="en-US" sz="2200" b="1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」</a:t>
                      </a:r>
                      <a:r>
                        <a:rPr lang="zh-TW" sz="2200" b="1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如：</a:t>
                      </a:r>
                      <a:r>
                        <a:rPr lang="zh-TW" sz="2200" b="1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計畫、計畫書、年度計畫</a:t>
                      </a:r>
                      <a:endParaRPr lang="en-US" altLang="zh-TW" sz="2200" b="1" kern="100" dirty="0">
                        <a:solidFill>
                          <a:srgbClr val="0070C0"/>
                        </a:solidFill>
                        <a:latin typeface="Times New Roman"/>
                        <a:ea typeface="標楷體"/>
                      </a:endParaRPr>
                    </a:p>
                  </a:txBody>
                  <a:tcPr marL="17779" marR="1777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942">
                <a:tc>
                  <a:txBody>
                    <a:bodyPr/>
                    <a:lstStyle/>
                    <a:p>
                      <a:pPr algn="just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</a:rPr>
                        <a:t>策劃、規劃、擘劃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79" marR="17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劃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79" marR="17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畫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79" marR="177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TW" sz="2200" b="1" kern="100" dirty="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rPr>
                        <a:t>動詞用</a:t>
                      </a:r>
                      <a:r>
                        <a:rPr lang="zh-TW" altLang="en-US" sz="2200" b="1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「</a:t>
                      </a:r>
                      <a:r>
                        <a:rPr lang="zh-TW" sz="2200" b="1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劃</a:t>
                      </a:r>
                      <a:r>
                        <a:rPr lang="zh-TW" altLang="en-US" sz="2200" b="1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」</a:t>
                      </a:r>
                      <a:r>
                        <a:rPr lang="zh-TW" sz="2200" b="1" kern="100" dirty="0">
                          <a:latin typeface="Times New Roman"/>
                          <a:ea typeface="標楷體"/>
                        </a:rPr>
                        <a:t>如：</a:t>
                      </a:r>
                      <a:r>
                        <a:rPr lang="zh-TW" sz="2200" b="1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策劃、規劃、擘劃、重劃</a:t>
                      </a:r>
                      <a:r>
                        <a:rPr lang="zh-TW" sz="22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</a:rPr>
                        <a:t> </a:t>
                      </a:r>
                      <a:endParaRPr lang="zh-TW" sz="2200" kern="100" dirty="0">
                        <a:latin typeface="Times New Roman"/>
                        <a:ea typeface="新細明體"/>
                      </a:endParaRPr>
                    </a:p>
                  </a:txBody>
                  <a:tcPr marL="17779" marR="1777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080">
                <a:tc>
                  <a:txBody>
                    <a:bodyPr/>
                    <a:lstStyle/>
                    <a:p>
                      <a:pPr algn="just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</a:rPr>
                        <a:t>蒐集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79" marR="17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蒐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79" marR="17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搜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79" marR="177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200" b="1" kern="100" dirty="0">
                          <a:latin typeface="Times New Roman"/>
                          <a:ea typeface="標楷體"/>
                        </a:rPr>
                        <a:t>「</a:t>
                      </a:r>
                      <a:r>
                        <a:rPr lang="zh-TW" sz="2200" b="1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蒐</a:t>
                      </a:r>
                      <a:r>
                        <a:rPr lang="zh-TW" altLang="en-US" sz="2200" b="1" kern="100" dirty="0">
                          <a:latin typeface="Times New Roman"/>
                          <a:ea typeface="標楷體"/>
                        </a:rPr>
                        <a:t>」</a:t>
                      </a:r>
                      <a:r>
                        <a:rPr lang="zh-TW" sz="2200" b="1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是聚集；</a:t>
                      </a:r>
                      <a:r>
                        <a:rPr lang="zh-TW" altLang="en-US" sz="2200" b="1" kern="100" dirty="0">
                          <a:latin typeface="Times New Roman"/>
                          <a:ea typeface="標楷體"/>
                        </a:rPr>
                        <a:t>「</a:t>
                      </a:r>
                      <a:r>
                        <a:rPr lang="zh-TW" sz="2200" b="1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搜</a:t>
                      </a:r>
                      <a:r>
                        <a:rPr lang="zh-TW" altLang="en-US" sz="2200" b="1" kern="100" dirty="0">
                          <a:latin typeface="Times New Roman"/>
                          <a:ea typeface="標楷體"/>
                        </a:rPr>
                        <a:t>」</a:t>
                      </a:r>
                      <a:r>
                        <a:rPr lang="zh-TW" sz="2200" b="1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是索求，如：</a:t>
                      </a:r>
                      <a:r>
                        <a:rPr lang="zh-TW" sz="2200" b="1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搜查、搜尋</a:t>
                      </a:r>
                      <a:r>
                        <a:rPr lang="zh-TW" sz="22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</a:rPr>
                        <a:t> </a:t>
                      </a:r>
                      <a:endParaRPr lang="zh-TW" sz="2200" kern="100" dirty="0">
                        <a:latin typeface="Times New Roman"/>
                        <a:ea typeface="新細明體"/>
                      </a:endParaRPr>
                    </a:p>
                  </a:txBody>
                  <a:tcPr marL="17779" marR="1777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5942">
                <a:tc>
                  <a:txBody>
                    <a:bodyPr/>
                    <a:lstStyle/>
                    <a:p>
                      <a:pPr algn="just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</a:rPr>
                        <a:t>菸葉、菸酒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79" marR="17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菸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79" marR="17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煙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79" marR="177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200" b="1" kern="100" dirty="0">
                          <a:latin typeface="Times New Roman"/>
                          <a:ea typeface="標楷體"/>
                        </a:rPr>
                        <a:t>「</a:t>
                      </a:r>
                      <a:r>
                        <a:rPr lang="zh-TW" sz="2200" b="1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菸</a:t>
                      </a:r>
                      <a:r>
                        <a:rPr lang="zh-TW" altLang="en-US" sz="2200" b="1" kern="100" dirty="0">
                          <a:latin typeface="Times New Roman"/>
                          <a:ea typeface="標楷體"/>
                        </a:rPr>
                        <a:t>」</a:t>
                      </a:r>
                      <a:r>
                        <a:rPr lang="zh-TW" sz="2200" b="1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由菸草採葉烘烤製成故用菸</a:t>
                      </a:r>
                      <a:r>
                        <a:rPr lang="zh-TW" sz="2200" b="1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 </a:t>
                      </a:r>
                      <a:endParaRPr lang="zh-TW" sz="2200" kern="100" dirty="0">
                        <a:latin typeface="Times New Roman"/>
                        <a:ea typeface="新細明體"/>
                      </a:endParaRPr>
                    </a:p>
                  </a:txBody>
                  <a:tcPr marL="17779" marR="17779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17406">
                <a:tc>
                  <a:txBody>
                    <a:bodyPr/>
                    <a:lstStyle/>
                    <a:p>
                      <a:pPr algn="just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endParaRPr lang="en-US" altLang="zh-TW" sz="2400" b="1" kern="100" dirty="0">
                        <a:solidFill>
                          <a:srgbClr val="0000FF"/>
                        </a:solidFill>
                        <a:latin typeface="Times New Roman"/>
                        <a:ea typeface="標楷體"/>
                      </a:endParaRPr>
                    </a:p>
                    <a:p>
                      <a:pPr algn="just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</a:rPr>
                        <a:t>儘先、儘量</a:t>
                      </a:r>
                      <a:r>
                        <a:rPr lang="zh-TW" altLang="en-US" sz="24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</a:rPr>
                        <a:t>、儘速</a:t>
                      </a:r>
                    </a:p>
                    <a:p>
                      <a:pPr algn="just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79" marR="17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endParaRPr lang="en-US" altLang="zh-TW" sz="2400" b="1" kern="100" dirty="0">
                        <a:solidFill>
                          <a:srgbClr val="0070C0"/>
                        </a:solidFill>
                        <a:latin typeface="Times New Roman"/>
                        <a:ea typeface="標楷體"/>
                      </a:endParaRPr>
                    </a:p>
                    <a:p>
                      <a:pPr algn="ctr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儘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79" marR="17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endParaRPr lang="en-US" altLang="zh-TW" sz="2400" b="1" kern="100" dirty="0">
                        <a:solidFill>
                          <a:srgbClr val="FF0000"/>
                        </a:solidFill>
                        <a:latin typeface="Times New Roman"/>
                        <a:ea typeface="標楷體"/>
                      </a:endParaRPr>
                    </a:p>
                    <a:p>
                      <a:pPr algn="ctr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盡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79" marR="177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200" b="1" kern="100" dirty="0">
                          <a:latin typeface="Times New Roman"/>
                          <a:ea typeface="標楷體"/>
                        </a:rPr>
                        <a:t>「</a:t>
                      </a:r>
                      <a:r>
                        <a:rPr lang="zh-TW" sz="2200" b="1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儘</a:t>
                      </a:r>
                      <a:r>
                        <a:rPr lang="zh-TW" altLang="en-US" sz="2200" b="1" kern="100" dirty="0">
                          <a:latin typeface="Times New Roman"/>
                          <a:ea typeface="標楷體"/>
                        </a:rPr>
                        <a:t>」</a:t>
                      </a:r>
                      <a:r>
                        <a:rPr lang="zh-TW" sz="2200" b="1" kern="100" dirty="0">
                          <a:latin typeface="Times New Roman"/>
                          <a:ea typeface="標楷體"/>
                        </a:rPr>
                        <a:t>當動詞解作極盡，如：</a:t>
                      </a:r>
                      <a:r>
                        <a:rPr lang="zh-TW" sz="2200" b="1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儘先、儘量</a:t>
                      </a:r>
                      <a:r>
                        <a:rPr lang="zh-TW" altLang="en-US" sz="2200" b="1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、儘速</a:t>
                      </a:r>
                      <a:endParaRPr lang="zh-TW" sz="2200" kern="100" dirty="0">
                        <a:latin typeface="Times New Roman"/>
                        <a:ea typeface="新細明體"/>
                      </a:endParaRPr>
                    </a:p>
                    <a:p>
                      <a:pPr indent="88900" algn="just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200" b="1" kern="100" dirty="0">
                          <a:latin typeface="Times New Roman"/>
                          <a:ea typeface="標楷體"/>
                        </a:rPr>
                        <a:t>           </a:t>
                      </a:r>
                      <a:r>
                        <a:rPr lang="zh-TW" sz="2200" b="1" kern="100" dirty="0">
                          <a:latin typeface="Times New Roman"/>
                          <a:ea typeface="標楷體"/>
                        </a:rPr>
                        <a:t>當副詞解作任憑、不加限制，如：</a:t>
                      </a:r>
                      <a:r>
                        <a:rPr lang="zh-TW" sz="2200" b="1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儘管 </a:t>
                      </a:r>
                      <a:endParaRPr lang="zh-TW" sz="2200" kern="100" dirty="0">
                        <a:latin typeface="Times New Roman"/>
                        <a:ea typeface="新細明體"/>
                      </a:endParaRPr>
                    </a:p>
                    <a:p>
                      <a:pPr algn="just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200" b="1" kern="100" dirty="0">
                          <a:latin typeface="Times New Roman"/>
                          <a:ea typeface="標楷體"/>
                        </a:rPr>
                        <a:t>「</a:t>
                      </a:r>
                      <a:r>
                        <a:rPr lang="zh-TW" sz="2200" b="1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盡</a:t>
                      </a:r>
                      <a:r>
                        <a:rPr lang="zh-TW" altLang="en-US" sz="2200" b="1" kern="100" dirty="0">
                          <a:latin typeface="Times New Roman"/>
                          <a:ea typeface="標楷體"/>
                        </a:rPr>
                        <a:t>」</a:t>
                      </a:r>
                      <a:r>
                        <a:rPr lang="zh-TW" sz="2200" b="1" kern="100" dirty="0">
                          <a:latin typeface="Times New Roman"/>
                          <a:ea typeface="標楷體"/>
                        </a:rPr>
                        <a:t>當動詞解作全力用出，如：</a:t>
                      </a:r>
                      <a:r>
                        <a:rPr lang="zh-TW" sz="2200" b="1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盡力、盡責任</a:t>
                      </a:r>
                      <a:r>
                        <a:rPr lang="zh-TW" sz="2200" b="1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 </a:t>
                      </a:r>
                      <a:endParaRPr lang="en-US" altLang="zh-TW" sz="2200" b="1" kern="100" dirty="0">
                        <a:solidFill>
                          <a:srgbClr val="0070C0"/>
                        </a:solidFill>
                        <a:latin typeface="Times New Roman"/>
                        <a:ea typeface="標楷體"/>
                      </a:endParaRPr>
                    </a:p>
                    <a:p>
                      <a:pPr algn="just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200" b="1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           </a:t>
                      </a:r>
                      <a:r>
                        <a:rPr lang="zh-TW" sz="2200" b="1" kern="100" dirty="0">
                          <a:latin typeface="Times New Roman"/>
                          <a:ea typeface="標楷體"/>
                        </a:rPr>
                        <a:t>當副詞解作都、全，</a:t>
                      </a:r>
                      <a:r>
                        <a:rPr lang="zh-TW" sz="2200" b="1" kern="100" dirty="0">
                          <a:solidFill>
                            <a:srgbClr val="002060"/>
                          </a:solidFill>
                          <a:latin typeface="Times New Roman"/>
                          <a:ea typeface="標楷體"/>
                        </a:rPr>
                        <a:t>如：</a:t>
                      </a:r>
                      <a:r>
                        <a:rPr lang="zh-TW" sz="2200" b="1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盡人皆知、盡數收回</a:t>
                      </a:r>
                      <a:r>
                        <a:rPr lang="zh-TW" sz="2200" b="1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 </a:t>
                      </a:r>
                      <a:endParaRPr lang="zh-TW" sz="2200" kern="100" dirty="0">
                        <a:latin typeface="Times New Roman"/>
                        <a:ea typeface="新細明體"/>
                      </a:endParaRPr>
                    </a:p>
                  </a:txBody>
                  <a:tcPr marL="17779" marR="17779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4401">
                <a:tc>
                  <a:txBody>
                    <a:bodyPr/>
                    <a:lstStyle/>
                    <a:p>
                      <a:pPr algn="just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</a:rPr>
                        <a:t>麻類、亞麻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79" marR="17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麻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79" marR="17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蔴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79" marR="177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TW" sz="2200" b="1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蔴</a:t>
                      </a:r>
                      <a:r>
                        <a:rPr lang="zh-TW" sz="2200" b="1" kern="100" dirty="0">
                          <a:latin typeface="Times New Roman"/>
                          <a:ea typeface="標楷體"/>
                        </a:rPr>
                        <a:t>是</a:t>
                      </a:r>
                      <a:r>
                        <a:rPr lang="zh-TW" sz="2200" b="1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麻</a:t>
                      </a:r>
                      <a:r>
                        <a:rPr lang="zh-TW" sz="2200" b="1" kern="100" dirty="0">
                          <a:latin typeface="Times New Roman"/>
                          <a:ea typeface="標楷體"/>
                        </a:rPr>
                        <a:t>的俗字 </a:t>
                      </a:r>
                      <a:endParaRPr lang="zh-TW" sz="2200" kern="100" dirty="0">
                        <a:latin typeface="Times New Roman"/>
                        <a:ea typeface="新細明體"/>
                      </a:endParaRPr>
                    </a:p>
                  </a:txBody>
                  <a:tcPr marL="17779" marR="17779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0080">
                <a:tc>
                  <a:txBody>
                    <a:bodyPr/>
                    <a:lstStyle/>
                    <a:p>
                      <a:pPr algn="just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</a:rPr>
                        <a:t>電表、水表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79" marR="17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表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79" marR="17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錶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79" marR="177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TW" sz="2200" b="1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錶</a:t>
                      </a:r>
                      <a:r>
                        <a:rPr lang="zh-TW" sz="2200" b="1" kern="100" dirty="0">
                          <a:latin typeface="Times New Roman"/>
                          <a:ea typeface="標楷體"/>
                        </a:rPr>
                        <a:t>是</a:t>
                      </a:r>
                      <a:r>
                        <a:rPr lang="zh-TW" sz="2200" b="1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表</a:t>
                      </a:r>
                      <a:r>
                        <a:rPr lang="zh-TW" sz="2200" b="1" kern="100" dirty="0">
                          <a:latin typeface="Times New Roman"/>
                          <a:ea typeface="標楷體"/>
                        </a:rPr>
                        <a:t>的俗字 </a:t>
                      </a:r>
                      <a:endParaRPr lang="zh-TW" sz="2200" kern="100" dirty="0">
                        <a:latin typeface="Times New Roman"/>
                        <a:ea typeface="新細明體"/>
                      </a:endParaRPr>
                    </a:p>
                  </a:txBody>
                  <a:tcPr marL="17779" marR="17779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40240">
                <a:tc>
                  <a:txBody>
                    <a:bodyPr/>
                    <a:lstStyle/>
                    <a:p>
                      <a:pPr algn="just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endParaRPr lang="en-US" altLang="zh-TW" sz="2400" b="1" kern="100" dirty="0">
                        <a:solidFill>
                          <a:srgbClr val="0000FF"/>
                        </a:solidFill>
                        <a:latin typeface="Times New Roman"/>
                        <a:ea typeface="標楷體"/>
                      </a:endParaRPr>
                    </a:p>
                    <a:p>
                      <a:pPr algn="just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</a:rPr>
                        <a:t>擦刮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79" marR="17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endParaRPr lang="en-US" altLang="zh-TW" sz="2400" b="1" kern="100" dirty="0">
                        <a:solidFill>
                          <a:srgbClr val="0070C0"/>
                        </a:solidFill>
                        <a:latin typeface="Times New Roman"/>
                        <a:ea typeface="標楷體"/>
                      </a:endParaRPr>
                    </a:p>
                    <a:p>
                      <a:pPr algn="ctr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刮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79" marR="17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endParaRPr lang="en-US" altLang="zh-TW" sz="2400" b="1" kern="100" dirty="0">
                        <a:solidFill>
                          <a:srgbClr val="FF0000"/>
                        </a:solidFill>
                        <a:latin typeface="Times New Roman"/>
                        <a:ea typeface="標楷體"/>
                      </a:endParaRPr>
                    </a:p>
                    <a:p>
                      <a:pPr algn="ctr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括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79" marR="177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200" b="1" kern="100" dirty="0">
                          <a:latin typeface="Times New Roman"/>
                          <a:ea typeface="標楷體"/>
                        </a:rPr>
                        <a:t>「</a:t>
                      </a:r>
                      <a:r>
                        <a:rPr lang="zh-TW" sz="2200" b="1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刮</a:t>
                      </a:r>
                      <a:r>
                        <a:rPr lang="zh-TW" altLang="en-US" sz="2200" b="1" kern="100" dirty="0">
                          <a:latin typeface="Times New Roman"/>
                          <a:ea typeface="標楷體"/>
                        </a:rPr>
                        <a:t>」</a:t>
                      </a:r>
                      <a:r>
                        <a:rPr lang="zh-TW" sz="2200" b="1" kern="100" dirty="0">
                          <a:latin typeface="Times New Roman"/>
                          <a:ea typeface="標楷體"/>
                        </a:rPr>
                        <a:t>是拭擦、除去，如：</a:t>
                      </a:r>
                      <a:r>
                        <a:rPr lang="zh-TW" sz="2200" b="1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刮垢、刮目相看</a:t>
                      </a:r>
                      <a:r>
                        <a:rPr lang="zh-TW" sz="2200" b="1" kern="100" dirty="0">
                          <a:latin typeface="Times New Roman"/>
                          <a:ea typeface="標楷體"/>
                        </a:rPr>
                        <a:t> </a:t>
                      </a:r>
                      <a:endParaRPr lang="zh-TW" sz="2200" kern="100" dirty="0">
                        <a:latin typeface="Times New Roman"/>
                        <a:ea typeface="新細明體"/>
                      </a:endParaRPr>
                    </a:p>
                    <a:p>
                      <a:pPr algn="just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200" b="1" kern="100" dirty="0">
                          <a:latin typeface="Times New Roman"/>
                          <a:ea typeface="標楷體"/>
                        </a:rPr>
                        <a:t>「</a:t>
                      </a:r>
                      <a:r>
                        <a:rPr lang="zh-TW" sz="2200" b="1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括</a:t>
                      </a:r>
                      <a:r>
                        <a:rPr lang="zh-TW" altLang="en-US" sz="2200" b="1" kern="100" dirty="0">
                          <a:latin typeface="Times New Roman"/>
                          <a:ea typeface="標楷體"/>
                        </a:rPr>
                        <a:t>」</a:t>
                      </a:r>
                      <a:r>
                        <a:rPr lang="zh-TW" sz="2200" b="1" kern="100" dirty="0">
                          <a:latin typeface="Times New Roman"/>
                          <a:ea typeface="標楷體"/>
                        </a:rPr>
                        <a:t>是包容，如：</a:t>
                      </a:r>
                      <a:r>
                        <a:rPr lang="zh-TW" sz="2200" b="1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包括、概括</a:t>
                      </a:r>
                      <a:r>
                        <a:rPr lang="zh-TW" sz="2200" b="1" kern="100" dirty="0">
                          <a:latin typeface="Times New Roman"/>
                          <a:ea typeface="標楷體"/>
                        </a:rPr>
                        <a:t>；</a:t>
                      </a:r>
                      <a:endParaRPr lang="en-US" altLang="zh-TW" sz="2200" b="1" kern="100" dirty="0">
                        <a:latin typeface="Times New Roman"/>
                        <a:ea typeface="標楷體"/>
                      </a:endParaRPr>
                    </a:p>
                    <a:p>
                      <a:pPr algn="just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200" b="1" kern="100" dirty="0">
                          <a:latin typeface="Times New Roman"/>
                          <a:ea typeface="標楷體"/>
                        </a:rPr>
                        <a:t>        </a:t>
                      </a:r>
                      <a:r>
                        <a:rPr lang="zh-TW" sz="2200" b="1" kern="100" dirty="0">
                          <a:latin typeface="Times New Roman"/>
                          <a:ea typeface="標楷體"/>
                        </a:rPr>
                        <a:t>又作搜求，如：</a:t>
                      </a:r>
                      <a:r>
                        <a:rPr lang="zh-TW" sz="2200" b="1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搜括</a:t>
                      </a:r>
                      <a:r>
                        <a:rPr lang="zh-TW" sz="2200" b="1" kern="100" dirty="0">
                          <a:latin typeface="Times New Roman"/>
                          <a:ea typeface="標楷體"/>
                        </a:rPr>
                        <a:t> </a:t>
                      </a:r>
                      <a:endParaRPr lang="zh-TW" sz="2200" kern="100" dirty="0">
                        <a:latin typeface="Times New Roman"/>
                        <a:ea typeface="新細明體"/>
                      </a:endParaRPr>
                    </a:p>
                  </a:txBody>
                  <a:tcPr marL="17779" marR="17779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42252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141728" y="-23390"/>
            <a:ext cx="11841479" cy="996696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法律統一用字表</a:t>
            </a:r>
            <a:b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7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7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中華民國</a:t>
            </a:r>
            <a:r>
              <a:rPr lang="en-US" altLang="zh-TW" sz="27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62</a:t>
            </a:r>
            <a:r>
              <a:rPr lang="zh-TW" altLang="en-US" sz="27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7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7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7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13</a:t>
            </a:r>
            <a:r>
              <a:rPr lang="zh-TW" altLang="en-US" sz="27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日立法院（第１屆）第</a:t>
            </a:r>
            <a:r>
              <a:rPr lang="en-US" altLang="zh-TW" sz="27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51</a:t>
            </a:r>
            <a:r>
              <a:rPr lang="zh-TW" altLang="en-US" sz="27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會第</a:t>
            </a:r>
            <a:r>
              <a:rPr lang="en-US" altLang="zh-TW" sz="27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27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次會議及第</a:t>
            </a:r>
            <a:r>
              <a:rPr lang="en-US" altLang="zh-TW" sz="27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78</a:t>
            </a:r>
            <a:r>
              <a:rPr lang="zh-TW" altLang="en-US" sz="27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會期第</a:t>
            </a:r>
            <a:r>
              <a:rPr lang="en-US" altLang="zh-TW" sz="27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17</a:t>
            </a:r>
            <a:r>
              <a:rPr lang="zh-TW" altLang="en-US" sz="27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次會議認可</a:t>
            </a:r>
            <a:r>
              <a:rPr lang="en-US" altLang="zh-TW" sz="27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7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404261" y="1040683"/>
          <a:ext cx="11319309" cy="57073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0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3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50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302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4129">
                <a:tc>
                  <a:txBody>
                    <a:bodyPr/>
                    <a:lstStyle/>
                    <a:p>
                      <a:pPr indent="177800"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</a:rPr>
                        <a:t>用字舉例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81" marR="177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統一用字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81" marR="177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錯誤用字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81" marR="177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latin typeface="Times New Roman"/>
                          <a:ea typeface="標楷體"/>
                        </a:rPr>
                        <a:t>說　　明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81" marR="1778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6190"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endParaRPr lang="en-US" altLang="zh-TW" sz="2400" b="1" kern="100" dirty="0">
                        <a:solidFill>
                          <a:srgbClr val="0000FF"/>
                        </a:solidFill>
                        <a:latin typeface="Times New Roman"/>
                        <a:ea typeface="標楷體"/>
                      </a:endParaRPr>
                    </a:p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</a:rPr>
                        <a:t>拆除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81" marR="177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endParaRPr lang="en-US" altLang="zh-TW" sz="2400" b="1" kern="100" dirty="0">
                        <a:solidFill>
                          <a:srgbClr val="0070C0"/>
                        </a:solidFill>
                        <a:latin typeface="Times New Roman"/>
                        <a:ea typeface="標楷體"/>
                      </a:endParaRPr>
                    </a:p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拆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81" marR="177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endParaRPr lang="en-US" altLang="zh-TW" sz="2400" b="1" kern="100" dirty="0">
                        <a:solidFill>
                          <a:srgbClr val="FF0000"/>
                        </a:solidFill>
                        <a:latin typeface="Times New Roman"/>
                        <a:ea typeface="標楷體"/>
                      </a:endParaRPr>
                    </a:p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撤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81" marR="177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latin typeface="Times New Roman"/>
                          <a:ea typeface="標楷體"/>
                        </a:rPr>
                        <a:t>「</a:t>
                      </a:r>
                      <a:r>
                        <a:rPr lang="zh-TW" sz="2400" b="1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拆</a:t>
                      </a:r>
                      <a:r>
                        <a:rPr lang="zh-TW" altLang="en-US" sz="2400" b="1" kern="100" dirty="0">
                          <a:latin typeface="Times New Roman"/>
                          <a:ea typeface="標楷體"/>
                        </a:rPr>
                        <a:t>」</a:t>
                      </a:r>
                      <a:r>
                        <a:rPr lang="zh-TW" sz="2400" b="1" kern="100" dirty="0">
                          <a:latin typeface="Times New Roman"/>
                          <a:ea typeface="標楷體"/>
                        </a:rPr>
                        <a:t>是打開、分散，</a:t>
                      </a:r>
                      <a:r>
                        <a:rPr lang="en-US" altLang="zh-TW" sz="2400" b="0" kern="100" baseline="0" dirty="0">
                          <a:latin typeface="Times New Roman"/>
                          <a:ea typeface="新細明體"/>
                        </a:rPr>
                        <a:t> </a:t>
                      </a:r>
                      <a:r>
                        <a:rPr lang="zh-TW" sz="2400" b="1" kern="100" dirty="0">
                          <a:latin typeface="Times New Roman"/>
                          <a:ea typeface="標楷體"/>
                        </a:rPr>
                        <a:t>如：</a:t>
                      </a:r>
                      <a:r>
                        <a:rPr lang="zh-TW" sz="2400" b="1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拆卸、拆除、拆夥、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latin typeface="Times New Roman"/>
                          <a:ea typeface="標楷體"/>
                        </a:rPr>
                        <a:t>「</a:t>
                      </a:r>
                      <a:r>
                        <a:rPr lang="zh-TW" sz="2400" b="1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撤</a:t>
                      </a:r>
                      <a:r>
                        <a:rPr lang="zh-TW" altLang="en-US" sz="2400" b="1" kern="100" dirty="0">
                          <a:latin typeface="Times New Roman"/>
                          <a:ea typeface="標楷體"/>
                        </a:rPr>
                        <a:t>」</a:t>
                      </a:r>
                      <a:r>
                        <a:rPr lang="zh-TW" sz="2400" b="1" kern="100" dirty="0">
                          <a:latin typeface="Times New Roman"/>
                          <a:ea typeface="標楷體"/>
                        </a:rPr>
                        <a:t>是免除、取回</a:t>
                      </a:r>
                      <a:r>
                        <a:rPr lang="zh-TW" altLang="en-US" sz="2400" b="1" kern="100" dirty="0">
                          <a:latin typeface="Times New Roman"/>
                          <a:ea typeface="標楷體"/>
                        </a:rPr>
                        <a:t>，</a:t>
                      </a:r>
                      <a:r>
                        <a:rPr lang="en-US" altLang="zh-TW" sz="2400" b="1" kern="100" dirty="0">
                          <a:latin typeface="Times New Roman"/>
                          <a:ea typeface="標楷體"/>
                        </a:rPr>
                        <a:t> </a:t>
                      </a:r>
                      <a:r>
                        <a:rPr lang="zh-TW" sz="2400" b="1" kern="100" dirty="0">
                          <a:latin typeface="Times New Roman"/>
                          <a:ea typeface="標楷體"/>
                        </a:rPr>
                        <a:t>如：</a:t>
                      </a:r>
                      <a:r>
                        <a:rPr lang="zh-TW" sz="2400" b="1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撤銷、撤職、撤除、</a:t>
                      </a:r>
                      <a:r>
                        <a:rPr lang="zh-TW" sz="2400" b="1" kern="100" dirty="0">
                          <a:latin typeface="Times New Roman"/>
                          <a:ea typeface="標楷體"/>
                        </a:rPr>
                        <a:t> 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81" marR="1778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9091"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endParaRPr lang="en-US" altLang="zh-TW" sz="2400" b="1" kern="100" dirty="0">
                        <a:solidFill>
                          <a:srgbClr val="0000FF"/>
                        </a:solidFill>
                        <a:latin typeface="Times New Roman"/>
                        <a:ea typeface="標楷體"/>
                      </a:endParaRPr>
                    </a:p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</a:rPr>
                        <a:t>磷、硫化磷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81" marR="177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endParaRPr lang="en-US" altLang="zh-TW" sz="2400" b="1" kern="100" dirty="0">
                        <a:solidFill>
                          <a:srgbClr val="0070C0"/>
                        </a:solidFill>
                        <a:latin typeface="Times New Roman"/>
                        <a:ea typeface="標楷體"/>
                      </a:endParaRPr>
                    </a:p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磷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81" marR="177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endParaRPr lang="en-US" altLang="zh-TW" sz="2400" b="1" kern="100" dirty="0">
                        <a:solidFill>
                          <a:srgbClr val="FF0000"/>
                        </a:solidFill>
                        <a:latin typeface="Times New Roman"/>
                        <a:ea typeface="標楷體"/>
                      </a:endParaRPr>
                    </a:p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燐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81" marR="177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latin typeface="Times New Roman"/>
                          <a:ea typeface="標楷體"/>
                        </a:rPr>
                        <a:t>「</a:t>
                      </a:r>
                      <a:r>
                        <a:rPr lang="zh-TW" sz="2400" b="1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磷</a:t>
                      </a:r>
                      <a:r>
                        <a:rPr lang="zh-TW" altLang="en-US" sz="2400" b="1" kern="100" dirty="0">
                          <a:latin typeface="Times New Roman"/>
                          <a:ea typeface="標楷體"/>
                        </a:rPr>
                        <a:t>」</a:t>
                      </a:r>
                      <a:r>
                        <a:rPr lang="zh-TW" sz="2400" b="1" kern="100" dirty="0">
                          <a:latin typeface="Times New Roman"/>
                          <a:ea typeface="標楷體"/>
                        </a:rPr>
                        <a:t>是化學非金屬元素；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latin typeface="Times New Roman"/>
                          <a:ea typeface="標楷體"/>
                        </a:rPr>
                        <a:t>「</a:t>
                      </a:r>
                      <a:r>
                        <a:rPr lang="zh-TW" sz="2400" b="1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燐</a:t>
                      </a:r>
                      <a:r>
                        <a:rPr lang="zh-TW" altLang="en-US" sz="2400" b="1" kern="100" dirty="0">
                          <a:latin typeface="Times New Roman"/>
                          <a:ea typeface="標楷體"/>
                        </a:rPr>
                        <a:t>」</a:t>
                      </a:r>
                      <a:r>
                        <a:rPr lang="zh-TW" sz="2400" b="1" kern="100" dirty="0">
                          <a:latin typeface="Times New Roman"/>
                          <a:ea typeface="標楷體"/>
                        </a:rPr>
                        <a:t>是化學元素，如：</a:t>
                      </a:r>
                      <a:r>
                        <a:rPr lang="zh-TW" sz="2400" b="1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燐火</a:t>
                      </a:r>
                      <a:r>
                        <a:rPr lang="zh-TW" sz="2400" b="1" kern="100" dirty="0">
                          <a:latin typeface="Times New Roman"/>
                          <a:ea typeface="標楷體"/>
                        </a:rPr>
                        <a:t> 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81" marR="1778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0592"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</a:rPr>
                        <a:t>貫徹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81" marR="177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徹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81" marR="177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澈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81" marR="177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latin typeface="Times New Roman"/>
                          <a:ea typeface="標楷體"/>
                        </a:rPr>
                        <a:t>「</a:t>
                      </a:r>
                      <a:r>
                        <a:rPr lang="zh-TW" sz="2400" b="1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徹</a:t>
                      </a:r>
                      <a:r>
                        <a:rPr lang="zh-TW" altLang="en-US" sz="2400" b="1" kern="100" dirty="0">
                          <a:latin typeface="Times New Roman"/>
                          <a:ea typeface="標楷體"/>
                        </a:rPr>
                        <a:t>」</a:t>
                      </a:r>
                      <a:r>
                        <a:rPr lang="zh-TW" sz="2400" b="1" kern="100" dirty="0">
                          <a:latin typeface="Times New Roman"/>
                          <a:ea typeface="標楷體"/>
                        </a:rPr>
                        <a:t>是貫通、自始至終，</a:t>
                      </a:r>
                      <a:r>
                        <a:rPr lang="en-US" altLang="zh-TW" sz="2400" b="1" kern="100" dirty="0">
                          <a:latin typeface="Times New Roman"/>
                          <a:ea typeface="標楷體"/>
                        </a:rPr>
                        <a:t> </a:t>
                      </a:r>
                      <a:r>
                        <a:rPr lang="zh-TW" sz="2400" b="1" kern="100" dirty="0">
                          <a:latin typeface="Times New Roman"/>
                          <a:ea typeface="標楷體"/>
                        </a:rPr>
                        <a:t>如：</a:t>
                      </a:r>
                      <a:r>
                        <a:rPr lang="zh-TW" sz="2400" b="1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貫徹、透徹、</a:t>
                      </a:r>
                      <a:endParaRPr lang="en-US" altLang="zh-TW" sz="2400" b="1" kern="100" dirty="0">
                        <a:solidFill>
                          <a:srgbClr val="0070C0"/>
                        </a:solidFill>
                        <a:latin typeface="Times New Roman"/>
                        <a:ea typeface="標楷體"/>
                      </a:endParaRPr>
                    </a:p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  </a:t>
                      </a:r>
                      <a:r>
                        <a:rPr lang="zh-TW" sz="2400" b="1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徹頭徹尾 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81" marR="17781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095"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</a:rPr>
                        <a:t>澈底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81" marR="177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澈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81" marR="177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徹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81" marR="177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latin typeface="Times New Roman"/>
                          <a:ea typeface="標楷體"/>
                        </a:rPr>
                        <a:t>「</a:t>
                      </a:r>
                      <a:r>
                        <a:rPr lang="zh-TW" sz="2400" b="1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澈</a:t>
                      </a:r>
                      <a:r>
                        <a:rPr lang="zh-TW" altLang="en-US" sz="2400" b="1" kern="100" dirty="0">
                          <a:latin typeface="Times New Roman"/>
                          <a:ea typeface="標楷體"/>
                        </a:rPr>
                        <a:t>」</a:t>
                      </a:r>
                      <a:r>
                        <a:rPr lang="zh-TW" sz="2400" b="1" kern="100" dirty="0">
                          <a:latin typeface="Times New Roman"/>
                          <a:ea typeface="標楷體"/>
                        </a:rPr>
                        <a:t>是水清見</a:t>
                      </a:r>
                      <a:r>
                        <a:rPr lang="zh-TW" altLang="en-US" sz="2400" b="1" kern="100" dirty="0">
                          <a:latin typeface="Times New Roman"/>
                          <a:ea typeface="標楷體"/>
                        </a:rPr>
                        <a:t>底，</a:t>
                      </a:r>
                      <a:r>
                        <a:rPr lang="zh-TW" sz="2400" b="1" kern="100" dirty="0">
                          <a:latin typeface="Times New Roman"/>
                          <a:ea typeface="標楷體"/>
                        </a:rPr>
                        <a:t>如：</a:t>
                      </a:r>
                      <a:r>
                        <a:rPr lang="zh-TW" sz="2400" b="1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澈底、清澈 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81" marR="17781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09"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</a:rPr>
                        <a:t>祗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81" marR="177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祗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81" marR="177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只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81" marR="177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latin typeface="Times New Roman"/>
                          <a:ea typeface="標楷體"/>
                        </a:rPr>
                        <a:t>副詞；只為祇 之簡體字</a:t>
                      </a:r>
                      <a:r>
                        <a:rPr lang="en-US" sz="2400" b="1" kern="100" dirty="0">
                          <a:latin typeface="Times New Roman"/>
                          <a:ea typeface="標楷體"/>
                        </a:rPr>
                        <a:t>  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81" marR="17781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99286"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endParaRPr lang="en-US" altLang="zh-TW" sz="2400" b="1" kern="100" dirty="0">
                        <a:solidFill>
                          <a:srgbClr val="0000FF"/>
                        </a:solidFill>
                        <a:latin typeface="Times New Roman"/>
                        <a:ea typeface="標楷體"/>
                      </a:endParaRPr>
                    </a:p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</a:rPr>
                        <a:t>並</a:t>
                      </a:r>
                      <a:endParaRPr lang="en-US" altLang="zh-TW" sz="2400" b="1" kern="100" dirty="0">
                        <a:solidFill>
                          <a:srgbClr val="0000FF"/>
                        </a:solidFill>
                        <a:latin typeface="Times New Roman"/>
                        <a:ea typeface="標楷體"/>
                      </a:endParaRPr>
                    </a:p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81" marR="177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endParaRPr lang="en-US" altLang="zh-TW" sz="2400" b="1" kern="100" dirty="0">
                        <a:solidFill>
                          <a:srgbClr val="0070C0"/>
                        </a:solidFill>
                        <a:latin typeface="Times New Roman"/>
                        <a:ea typeface="標楷體"/>
                      </a:endParaRPr>
                    </a:p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並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81" marR="177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endParaRPr lang="en-US" altLang="zh-TW" sz="2400" b="1" kern="100" dirty="0">
                        <a:solidFill>
                          <a:srgbClr val="FF0000"/>
                        </a:solidFill>
                        <a:latin typeface="Times New Roman"/>
                        <a:ea typeface="標楷體"/>
                      </a:endParaRPr>
                    </a:p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并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81" marR="177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latin typeface="Times New Roman"/>
                          <a:ea typeface="標楷體"/>
                        </a:rPr>
                        <a:t>「</a:t>
                      </a:r>
                      <a:r>
                        <a:rPr lang="zh-TW" sz="2400" b="1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並</a:t>
                      </a:r>
                      <a:r>
                        <a:rPr lang="zh-TW" altLang="en-US" sz="2400" b="1" kern="100" dirty="0">
                          <a:latin typeface="Times New Roman"/>
                          <a:ea typeface="標楷體"/>
                        </a:rPr>
                        <a:t>」</a:t>
                      </a:r>
                      <a:r>
                        <a:rPr lang="zh-TW" sz="2400" b="1" kern="100" dirty="0">
                          <a:latin typeface="Times New Roman"/>
                          <a:ea typeface="標楷體"/>
                        </a:rPr>
                        <a:t>＝同、位置相等（形），一齊、共同、</a:t>
                      </a:r>
                      <a:endParaRPr lang="en-US" altLang="zh-TW" sz="2400" b="1" kern="100" dirty="0">
                        <a:latin typeface="Times New Roman"/>
                        <a:ea typeface="標楷體"/>
                      </a:endParaRPr>
                    </a:p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latin typeface="Times New Roman"/>
                          <a:ea typeface="標楷體"/>
                        </a:rPr>
                        <a:t>  </a:t>
                      </a:r>
                      <a:r>
                        <a:rPr lang="zh-TW" sz="2400" b="1" kern="100" dirty="0">
                          <a:latin typeface="Times New Roman"/>
                          <a:ea typeface="標楷體"/>
                        </a:rPr>
                        <a:t>完全（副），和（連）</a:t>
                      </a:r>
                      <a:endParaRPr lang="en-US" altLang="zh-TW" sz="2400" b="1" kern="100" dirty="0">
                        <a:latin typeface="Times New Roman"/>
                        <a:ea typeface="標楷體"/>
                      </a:endParaRPr>
                    </a:p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latin typeface="Times New Roman"/>
                          <a:ea typeface="標楷體"/>
                        </a:rPr>
                        <a:t>「</a:t>
                      </a:r>
                      <a:r>
                        <a:rPr lang="zh-TW" sz="2400" b="1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并</a:t>
                      </a:r>
                      <a:r>
                        <a:rPr lang="zh-TW" altLang="en-US" sz="2400" b="1" kern="100" dirty="0">
                          <a:latin typeface="Times New Roman"/>
                          <a:ea typeface="標楷體"/>
                        </a:rPr>
                        <a:t>」</a:t>
                      </a:r>
                      <a:r>
                        <a:rPr lang="zh-TW" sz="2400" b="1" kern="100" dirty="0">
                          <a:latin typeface="Times New Roman"/>
                          <a:ea typeface="標楷體"/>
                        </a:rPr>
                        <a:t>＝合（動），并州（名） 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81" marR="17781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103"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</a:rPr>
                        <a:t>聲請</a:t>
                      </a:r>
                      <a:endParaRPr lang="en-US" altLang="zh-TW" sz="2400" b="1" kern="100" dirty="0">
                        <a:solidFill>
                          <a:srgbClr val="0000FF"/>
                        </a:solidFill>
                        <a:latin typeface="Times New Roman"/>
                        <a:ea typeface="標楷體"/>
                      </a:endParaRPr>
                    </a:p>
                  </a:txBody>
                  <a:tcPr marL="17781" marR="177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聲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81" marR="177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申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81" marR="177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rPr>
                        <a:t>對法院用</a:t>
                      </a:r>
                      <a:r>
                        <a:rPr lang="zh-TW" altLang="en-US" sz="2400" b="1" kern="100" dirty="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rPr>
                        <a:t>「</a:t>
                      </a:r>
                      <a:r>
                        <a:rPr lang="zh-TW" sz="2400" b="1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聲請</a:t>
                      </a:r>
                      <a:r>
                        <a:rPr lang="zh-TW" altLang="en-US" sz="2400" b="1" kern="100" dirty="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rPr>
                        <a:t>」</a:t>
                      </a:r>
                      <a:r>
                        <a:rPr lang="zh-TW" sz="2400" b="1" kern="100" dirty="0">
                          <a:latin typeface="Times New Roman"/>
                          <a:ea typeface="標楷體"/>
                        </a:rPr>
                        <a:t>，如：</a:t>
                      </a:r>
                      <a:r>
                        <a:rPr lang="zh-TW" sz="2400" b="1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聲請羈押，簡</a:t>
                      </a:r>
                      <a:r>
                        <a:rPr lang="zh-TW" altLang="en-US" sz="2400" b="1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稱</a:t>
                      </a:r>
                      <a:r>
                        <a:rPr lang="zh-TW" sz="2400" b="1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聲押</a:t>
                      </a:r>
                      <a:r>
                        <a:rPr lang="zh-TW" sz="2400" b="1" kern="100" dirty="0">
                          <a:latin typeface="Times New Roman"/>
                          <a:ea typeface="標楷體"/>
                        </a:rPr>
                        <a:t> 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81" marR="17781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0592"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</a:rPr>
                        <a:t>申請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81" marR="177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申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81" marR="177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聲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81" marR="177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latin typeface="Times New Roman"/>
                          <a:ea typeface="標楷體"/>
                        </a:rPr>
                        <a:t>對行政機關用</a:t>
                      </a:r>
                      <a:r>
                        <a:rPr lang="zh-TW" altLang="en-US" sz="2400" b="1" kern="100" dirty="0">
                          <a:latin typeface="Times New Roman"/>
                          <a:ea typeface="標楷體"/>
                        </a:rPr>
                        <a:t>「</a:t>
                      </a:r>
                      <a:r>
                        <a:rPr lang="zh-TW" sz="2400" b="1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申請</a:t>
                      </a:r>
                      <a:r>
                        <a:rPr lang="zh-TW" altLang="en-US" sz="2400" b="1" kern="100" dirty="0">
                          <a:latin typeface="Times New Roman"/>
                          <a:ea typeface="標楷體"/>
                        </a:rPr>
                        <a:t>」</a:t>
                      </a:r>
                      <a:r>
                        <a:rPr lang="zh-TW" sz="2400" b="1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，</a:t>
                      </a:r>
                      <a:r>
                        <a:rPr lang="zh-TW" sz="2400" b="1" kern="100" dirty="0">
                          <a:latin typeface="Times New Roman"/>
                          <a:ea typeface="標楷體"/>
                        </a:rPr>
                        <a:t>如：</a:t>
                      </a:r>
                      <a:r>
                        <a:rPr lang="zh-TW" sz="2400" b="1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申請駕照、申請</a:t>
                      </a:r>
                      <a:endParaRPr lang="en-US" altLang="zh-TW" sz="2400" b="1" kern="100" dirty="0">
                        <a:solidFill>
                          <a:srgbClr val="FF0000"/>
                        </a:solidFill>
                        <a:latin typeface="Times New Roman"/>
                        <a:ea typeface="標楷體"/>
                      </a:endParaRPr>
                    </a:p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獎學金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81" marR="17781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19713"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</a:rPr>
                        <a:t>關於、對於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81" marR="177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於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81" marR="177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于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81" marR="177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latin typeface="Times New Roman"/>
                          <a:ea typeface="標楷體"/>
                        </a:rPr>
                        <a:t>于為於的古字，今統一用於字 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81" marR="17781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2352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140434" y="0"/>
            <a:ext cx="11841479" cy="996696"/>
          </a:xfrm>
        </p:spPr>
        <p:txBody>
          <a:bodyPr/>
          <a:lstStyle/>
          <a:p>
            <a:pPr algn="ctr">
              <a:lnSpc>
                <a:spcPts val="2500"/>
              </a:lnSpc>
            </a:pP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法律統一用字表</a:t>
            </a:r>
            <a:b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中華民國</a:t>
            </a:r>
            <a:r>
              <a:rPr lang="en-US" altLang="zh-TW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62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13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日立法院（第１屆）第</a:t>
            </a:r>
            <a:r>
              <a:rPr lang="en-US" altLang="zh-TW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51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會第</a:t>
            </a:r>
            <a:r>
              <a:rPr lang="en-US" altLang="zh-TW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次會議及第</a:t>
            </a:r>
            <a:r>
              <a:rPr lang="en-US" altLang="zh-TW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78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會期第</a:t>
            </a:r>
            <a:r>
              <a:rPr lang="en-US" altLang="zh-TW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17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次會議認可</a:t>
            </a:r>
            <a:r>
              <a:rPr lang="en-US" altLang="zh-TW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9538490"/>
              </p:ext>
            </p:extLst>
          </p:nvPr>
        </p:nvGraphicFramePr>
        <p:xfrm>
          <a:off x="433136" y="841248"/>
          <a:ext cx="11419760" cy="5841545"/>
        </p:xfrm>
        <a:graphic>
          <a:graphicData uri="http://schemas.openxmlformats.org/drawingml/2006/table">
            <a:tbl>
              <a:tblPr/>
              <a:tblGrid>
                <a:gridCol w="2297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7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7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162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6290">
                <a:tc>
                  <a:txBody>
                    <a:bodyPr/>
                    <a:lstStyle>
                      <a:lvl1pPr indent="1778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177800" algn="just" defTabSz="95885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  <a:p>
                      <a:pPr marL="0" marR="0" lvl="0" indent="177800" algn="just" defTabSz="95885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用　字　舉　例</a:t>
                      </a:r>
                      <a:endParaRPr kumimoji="0" lang="zh-TW" altLang="zh-TW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78" marR="177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just" defTabSz="95885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just" defTabSz="95885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統一用字</a:t>
                      </a:r>
                      <a:endParaRPr kumimoji="0" lang="zh-TW" altLang="zh-TW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78" marR="177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just" defTabSz="95885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just" defTabSz="95885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錯誤用字</a:t>
                      </a:r>
                      <a:endParaRPr kumimoji="0" lang="zh-TW" altLang="zh-TW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78" marR="177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5885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95885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說　　明</a:t>
                      </a:r>
                      <a:endParaRPr kumimoji="0" lang="zh-TW" altLang="zh-TW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78" marR="177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31">
                <a:tc>
                  <a:txBody>
                    <a:bodyPr/>
                    <a:lstStyle>
                      <a:lvl1pPr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just" defTabSz="95885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just" defTabSz="95885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給與</a:t>
                      </a:r>
                      <a:endParaRPr kumimoji="0" lang="zh-TW" altLang="zh-TW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78" marR="177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5885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95885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與</a:t>
                      </a:r>
                      <a:endParaRPr kumimoji="0" lang="zh-TW" altLang="zh-TW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78" marR="177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5885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95885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予</a:t>
                      </a:r>
                      <a:endParaRPr kumimoji="0" lang="zh-TW" altLang="zh-TW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78" marR="177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just" defTabSz="95885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just" defTabSz="95885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給</a:t>
                      </a:r>
                      <a:r>
                        <a:rPr kumimoji="0" lang="zh-TW" altLang="zh-TW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與</a:t>
                      </a:r>
                      <a:r>
                        <a:rPr kumimoji="0" lang="zh-TW" altLang="zh-TW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實物</a:t>
                      </a:r>
                      <a:r>
                        <a:rPr kumimoji="0" lang="zh-TW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，如：</a:t>
                      </a:r>
                      <a:r>
                        <a:rPr kumimoji="0" lang="zh-TW" altLang="zh-TW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給與</a:t>
                      </a:r>
                      <a:r>
                        <a:rPr kumimoji="0" lang="zh-TW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紙筆、講義、飲料、食物等</a:t>
                      </a:r>
                      <a:endParaRPr kumimoji="0" lang="zh-TW" altLang="zh-TW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78" marR="177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31">
                <a:tc>
                  <a:txBody>
                    <a:bodyPr/>
                    <a:lstStyle>
                      <a:lvl1pPr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just" defTabSz="95885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just" defTabSz="95885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給予、授予</a:t>
                      </a:r>
                      <a:endParaRPr kumimoji="0" lang="zh-TW" altLang="zh-TW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78" marR="177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5885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95885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予</a:t>
                      </a:r>
                      <a:endParaRPr kumimoji="0" lang="zh-TW" altLang="zh-TW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78" marR="177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5885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95885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與</a:t>
                      </a:r>
                      <a:endParaRPr kumimoji="0" lang="zh-TW" altLang="zh-TW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78" marR="177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just" defTabSz="95885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just" defTabSz="95885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給</a:t>
                      </a:r>
                      <a:r>
                        <a:rPr kumimoji="0" lang="zh-TW" altLang="zh-TW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予</a:t>
                      </a:r>
                      <a:r>
                        <a:rPr kumimoji="0" lang="zh-TW" altLang="zh-TW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名位、榮譽等抽象事物</a:t>
                      </a:r>
                      <a:r>
                        <a:rPr kumimoji="0" lang="zh-TW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，如：</a:t>
                      </a:r>
                      <a:r>
                        <a:rPr kumimoji="0" lang="zh-TW" altLang="zh-TW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給</a:t>
                      </a:r>
                      <a:r>
                        <a:rPr kumimoji="0" lang="zh-TW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予結業證書</a:t>
                      </a:r>
                      <a:endParaRPr kumimoji="0" lang="zh-TW" altLang="zh-TW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78" marR="177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290">
                <a:tc>
                  <a:txBody>
                    <a:bodyPr/>
                    <a:lstStyle>
                      <a:lvl1pPr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just" defTabSz="95885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just" defTabSz="95885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hlinkClick r:id="" action="ppaction://noaction"/>
                        </a:rPr>
                        <a:t>紀錄</a:t>
                      </a:r>
                      <a:endParaRPr kumimoji="0" lang="zh-TW" altLang="zh-TW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78" marR="177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5885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95885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紀</a:t>
                      </a:r>
                      <a:endParaRPr kumimoji="0" lang="zh-TW" altLang="zh-TW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78" marR="177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5885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95885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記</a:t>
                      </a:r>
                      <a:endParaRPr kumimoji="0" lang="zh-TW" altLang="zh-TW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78" marR="177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just" defTabSz="95885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just" defTabSz="95885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名詞用</a:t>
                      </a:r>
                      <a:r>
                        <a:rPr kumimoji="0" lang="zh-TW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「</a:t>
                      </a:r>
                      <a:r>
                        <a:rPr kumimoji="0" lang="zh-TW" altLang="zh-TW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紀錄</a:t>
                      </a:r>
                      <a:r>
                        <a:rPr kumimoji="0" lang="zh-TW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」</a:t>
                      </a:r>
                      <a:r>
                        <a:rPr kumimoji="0" lang="zh-TW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，如：</a:t>
                      </a:r>
                      <a:r>
                        <a:rPr kumimoji="0" lang="zh-TW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會議紀錄、主席：、紀錄：</a:t>
                      </a:r>
                      <a:endParaRPr kumimoji="0" lang="zh-TW" altLang="zh-TW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78" marR="177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031">
                <a:tc>
                  <a:txBody>
                    <a:bodyPr/>
                    <a:lstStyle>
                      <a:lvl1pPr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just" defTabSz="95885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just" defTabSz="95885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記錄</a:t>
                      </a:r>
                      <a:endParaRPr kumimoji="0" lang="zh-TW" altLang="zh-TW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78" marR="177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5885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200" b="1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95885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記</a:t>
                      </a:r>
                      <a:endParaRPr kumimoji="0" lang="zh-TW" altLang="zh-TW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78" marR="177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5885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95885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紀</a:t>
                      </a:r>
                      <a:endParaRPr kumimoji="0" lang="zh-TW" altLang="zh-TW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78" marR="177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just" defTabSz="95885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just" defTabSz="95885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動詞用</a:t>
                      </a:r>
                      <a:r>
                        <a:rPr kumimoji="0" lang="zh-TW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「</a:t>
                      </a:r>
                      <a:r>
                        <a:rPr kumimoji="0" lang="zh-TW" altLang="zh-TW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記錄</a:t>
                      </a:r>
                      <a:r>
                        <a:rPr kumimoji="0" lang="zh-TW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」</a:t>
                      </a:r>
                      <a:r>
                        <a:rPr kumimoji="0" lang="zh-TW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，如：</a:t>
                      </a:r>
                      <a:r>
                        <a:rPr kumimoji="0" lang="zh-TW" altLang="zh-TW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記錄</a:t>
                      </a:r>
                      <a:r>
                        <a:rPr kumimoji="0" lang="zh-TW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詳實</a:t>
                      </a:r>
                      <a:endParaRPr kumimoji="0" lang="zh-TW" altLang="zh-TW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78" marR="177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031">
                <a:tc>
                  <a:txBody>
                    <a:bodyPr/>
                    <a:lstStyle>
                      <a:lvl1pPr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just" defTabSz="95885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just" defTabSz="95885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事蹟、史蹟、遺蹟</a:t>
                      </a:r>
                      <a:endParaRPr kumimoji="0" lang="zh-TW" altLang="zh-TW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78" marR="177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5885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95885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蹟</a:t>
                      </a:r>
                      <a:endParaRPr kumimoji="0" lang="zh-TW" altLang="zh-TW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78" marR="177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5885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95885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跡</a:t>
                      </a:r>
                      <a:endParaRPr kumimoji="0" lang="zh-TW" altLang="zh-TW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78" marR="177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just" defTabSz="95885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just" defTabSz="95885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蹟指功業、前人或事務的遺痕，如：</a:t>
                      </a:r>
                      <a:r>
                        <a:rPr kumimoji="0" lang="zh-TW" altLang="zh-TW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古蹟 </a:t>
                      </a:r>
                      <a:endParaRPr kumimoji="0" lang="zh-TW" altLang="zh-TW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78" marR="177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290">
                <a:tc>
                  <a:txBody>
                    <a:bodyPr/>
                    <a:lstStyle>
                      <a:lvl1pPr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just" defTabSz="95885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just" defTabSz="95885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蹤跡</a:t>
                      </a:r>
                      <a:endParaRPr kumimoji="0" lang="zh-TW" altLang="zh-TW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78" marR="177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5885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95885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跡</a:t>
                      </a:r>
                      <a:endParaRPr kumimoji="0" lang="zh-TW" altLang="zh-TW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78" marR="177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5885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95885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蹟</a:t>
                      </a:r>
                      <a:endParaRPr kumimoji="0" lang="zh-TW" altLang="zh-TW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78" marR="177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just" defTabSz="95885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just" defTabSz="95885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跡指腳印、痕跡，如：</a:t>
                      </a:r>
                      <a:r>
                        <a:rPr kumimoji="0" lang="zh-TW" altLang="zh-TW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足跡、跡象、蹤跡 </a:t>
                      </a:r>
                      <a:endParaRPr kumimoji="0" lang="zh-TW" altLang="zh-TW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78" marR="177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290">
                <a:tc>
                  <a:txBody>
                    <a:bodyPr/>
                    <a:lstStyle>
                      <a:lvl1pPr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just" defTabSz="95885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just" defTabSz="95885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糧食</a:t>
                      </a:r>
                      <a:endParaRPr kumimoji="0" lang="zh-TW" altLang="zh-TW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78" marR="177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5885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95885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糧</a:t>
                      </a:r>
                      <a:endParaRPr kumimoji="0" lang="zh-TW" altLang="zh-TW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78" marR="177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5885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95885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粮</a:t>
                      </a:r>
                      <a:endParaRPr kumimoji="0" lang="zh-TW" altLang="zh-TW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78" marR="177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just" defTabSz="95885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just" defTabSz="95885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粮是糧的俗字 </a:t>
                      </a:r>
                      <a:endParaRPr kumimoji="0" lang="zh-TW" altLang="zh-TW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78" marR="177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6464">
                <a:tc>
                  <a:txBody>
                    <a:bodyPr/>
                    <a:lstStyle>
                      <a:lvl1pPr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just" defTabSz="95885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just" defTabSz="95885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覆核</a:t>
                      </a:r>
                      <a:endParaRPr kumimoji="0" lang="zh-TW" altLang="zh-TW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78" marR="177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5885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95885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覆</a:t>
                      </a:r>
                      <a:endParaRPr kumimoji="0" lang="zh-TW" altLang="zh-TW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78" marR="177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5885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95885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複</a:t>
                      </a:r>
                      <a:endParaRPr kumimoji="0" lang="zh-TW" altLang="zh-TW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78" marR="177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just" defTabSz="95885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覆核係指由上級再審核一遍</a:t>
                      </a:r>
                      <a:r>
                        <a:rPr kumimoji="0" lang="zh-TW" altLang="zh-TW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</a:t>
                      </a:r>
                      <a:r>
                        <a:rPr kumimoji="0" lang="zh-TW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如：</a:t>
                      </a:r>
                      <a:r>
                        <a:rPr kumimoji="0" lang="zh-TW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覆審、覆試、覆轍</a:t>
                      </a:r>
                      <a:r>
                        <a:rPr kumimoji="0" lang="zh-TW" altLang="zh-TW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endParaRPr kumimoji="0" lang="zh-TW" altLang="zh-TW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78" marR="177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7365">
                <a:tc>
                  <a:txBody>
                    <a:bodyPr/>
                    <a:lstStyle>
                      <a:lvl1pPr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just" defTabSz="95885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just" defTabSz="95885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復查</a:t>
                      </a:r>
                      <a:endParaRPr kumimoji="0" lang="zh-TW" altLang="zh-TW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78" marR="177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5885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200" b="1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95885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復</a:t>
                      </a:r>
                      <a:endParaRPr kumimoji="0" lang="zh-TW" altLang="zh-TW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78" marR="177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5885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2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95885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複</a:t>
                      </a:r>
                      <a:endParaRPr kumimoji="0" lang="zh-TW" altLang="zh-TW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78" marR="177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just" defTabSz="95885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復查係指由原單位或當事人再審查一遍，</a:t>
                      </a:r>
                      <a:r>
                        <a:rPr kumimoji="0" lang="zh-TW" altLang="zh-TW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+mn-cs"/>
                        </a:rPr>
                        <a:t>如：</a:t>
                      </a:r>
                      <a:r>
                        <a:rPr kumimoji="0" lang="zh-TW" altLang="zh-TW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+mn-cs"/>
                        </a:rPr>
                        <a:t>函復</a:t>
                      </a:r>
                      <a:endParaRPr kumimoji="0" lang="zh-TW" altLang="zh-TW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78" marR="177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91312">
                <a:tc>
                  <a:txBody>
                    <a:bodyPr/>
                    <a:lstStyle>
                      <a:lvl1pPr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just" defTabSz="95885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just" defTabSz="95885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複驗</a:t>
                      </a:r>
                      <a:endParaRPr kumimoji="0" lang="zh-TW" altLang="zh-TW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78" marR="177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5885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200" b="1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95885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複</a:t>
                      </a:r>
                      <a:endParaRPr kumimoji="0" lang="zh-TW" altLang="zh-TW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78" marR="177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5885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2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95885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復</a:t>
                      </a:r>
                      <a:endParaRPr kumimoji="0" lang="zh-TW" altLang="zh-TW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78" marR="177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just" defTabSz="95885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複驗係指由不同單位或機關多方審驗，</a:t>
                      </a:r>
                      <a:endParaRPr kumimoji="0" lang="zh-TW" altLang="zh-TW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  <a:p>
                      <a:pPr marL="0" marR="0" lvl="0" indent="0" algn="just" defTabSz="95885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如：</a:t>
                      </a:r>
                      <a:r>
                        <a:rPr kumimoji="0" lang="zh-TW" altLang="zh-TW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D15E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重複、複習、複決、複印 </a:t>
                      </a:r>
                      <a:endParaRPr kumimoji="0" lang="zh-TW" altLang="zh-TW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3D15E9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78" marR="177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45068">
                <a:tc>
                  <a:txBody>
                    <a:bodyPr/>
                    <a:lstStyle>
                      <a:lvl1pPr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just" defTabSz="95885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2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just" defTabSz="95885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日據</a:t>
                      </a:r>
                      <a:endParaRPr kumimoji="0" lang="zh-TW" altLang="zh-TW" sz="22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78" marR="177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5885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2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just" defTabSz="95885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 </a:t>
                      </a:r>
                      <a:r>
                        <a:rPr kumimoji="0" lang="zh-TW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據</a:t>
                      </a:r>
                      <a:endParaRPr kumimoji="0" lang="zh-TW" altLang="zh-TW" sz="2200" b="1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78" marR="177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2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治</a:t>
                      </a:r>
                      <a:endParaRPr kumimoji="0" lang="zh-TW" altLang="zh-TW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78" marR="177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為求機關公文用字正確表達我國主權有一致性規範</a:t>
                      </a:r>
                      <a:endParaRPr kumimoji="0" lang="en-US" altLang="zh-TW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l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（行政院</a:t>
                      </a:r>
                      <a:r>
                        <a:rPr kumimoji="0" lang="en-US" altLang="zh-TW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102</a:t>
                      </a:r>
                      <a:r>
                        <a:rPr kumimoji="0" lang="zh-TW" altLang="zh-TW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kumimoji="0" lang="en-US" altLang="zh-TW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r>
                        <a:rPr kumimoji="0" lang="zh-TW" altLang="zh-TW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kumimoji="0" lang="en-US" altLang="zh-TW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23</a:t>
                      </a:r>
                      <a:r>
                        <a:rPr kumimoji="0" lang="zh-TW" altLang="zh-TW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  <a:r>
                        <a:rPr kumimoji="0" lang="zh-TW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院臺綜字第</a:t>
                      </a:r>
                      <a:r>
                        <a:rPr kumimoji="0" lang="en-US" altLang="zh-TW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1020142199</a:t>
                      </a:r>
                      <a:r>
                        <a:rPr kumimoji="0" lang="zh-TW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號函）</a:t>
                      </a:r>
                      <a:endParaRPr kumimoji="0" lang="zh-TW" altLang="zh-TW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78" marR="177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45068">
                <a:tc>
                  <a:txBody>
                    <a:bodyPr/>
                    <a:lstStyle>
                      <a:lvl1pPr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just" defTabSz="95885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2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just" defTabSz="95885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取消</a:t>
                      </a:r>
                      <a:endParaRPr kumimoji="0" lang="zh-TW" altLang="zh-TW" sz="22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78" marR="177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5885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200" b="1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95885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消</a:t>
                      </a:r>
                      <a:endParaRPr kumimoji="0" lang="en-US" altLang="zh-TW" sz="2200" b="1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78" marR="177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5885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95885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銷</a:t>
                      </a:r>
                      <a:endParaRPr kumimoji="0" lang="zh-TW" altLang="zh-TW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78" marR="177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「</a:t>
                      </a:r>
                      <a:r>
                        <a:rPr kumimoji="0" lang="zh-TW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取消</a:t>
                      </a:r>
                      <a:r>
                        <a:rPr kumimoji="0" lang="zh-TW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」</a:t>
                      </a:r>
                      <a:r>
                        <a:rPr kumimoji="0" lang="zh-TW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指消除已成立的事</a:t>
                      </a:r>
                      <a:r>
                        <a:rPr kumimoji="0" lang="zh-TW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（</a:t>
                      </a:r>
                      <a:r>
                        <a:rPr kumimoji="0" lang="zh-TW" altLang="zh-TW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中華民國</a:t>
                      </a:r>
                      <a:r>
                        <a:rPr kumimoji="0" lang="en-US" altLang="zh-TW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104</a:t>
                      </a:r>
                      <a:r>
                        <a:rPr kumimoji="0" lang="zh-TW" altLang="zh-TW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kumimoji="0" lang="en-US" altLang="zh-TW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r>
                        <a:rPr kumimoji="0" lang="zh-TW" altLang="zh-TW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kumimoji="0" lang="en-US" altLang="zh-TW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16</a:t>
                      </a:r>
                      <a:r>
                        <a:rPr kumimoji="0" lang="zh-TW" altLang="zh-TW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  <a:r>
                        <a:rPr kumimoji="0" lang="en-US" altLang="zh-TW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kumimoji="0" lang="zh-TW" altLang="zh-TW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立法院第</a:t>
                      </a:r>
                      <a:r>
                        <a:rPr kumimoji="0" lang="en-US" altLang="zh-TW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r>
                        <a:rPr kumimoji="0" lang="zh-TW" altLang="zh-TW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屆第</a:t>
                      </a:r>
                      <a:r>
                        <a:rPr kumimoji="0" lang="en-US" altLang="zh-TW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r>
                        <a:rPr kumimoji="0" lang="zh-TW" altLang="zh-TW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會期第</a:t>
                      </a:r>
                      <a:r>
                        <a:rPr kumimoji="0" lang="en-US" altLang="zh-TW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14</a:t>
                      </a:r>
                      <a:r>
                        <a:rPr kumimoji="0" lang="zh-TW" altLang="zh-TW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次會議通過新增一則</a:t>
                      </a:r>
                      <a:r>
                        <a:rPr kumimoji="0" lang="zh-TW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）</a:t>
                      </a:r>
                      <a:endParaRPr kumimoji="0" lang="zh-TW" altLang="zh-TW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78" marR="177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94187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sz="4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法律統一用</a:t>
            </a:r>
            <a:r>
              <a:rPr lang="zh-TW" altLang="en-US" sz="4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語</a:t>
            </a:r>
            <a:r>
              <a:rPr lang="zh-TW" altLang="zh-TW" sz="4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</a:t>
            </a:r>
            <a:br>
              <a:rPr lang="en-US" altLang="zh-TW" sz="4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中華民國</a:t>
            </a:r>
            <a:r>
              <a:rPr lang="en-US" altLang="zh-TW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62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13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日立法院（第１屆）第</a:t>
            </a:r>
            <a:r>
              <a:rPr lang="en-US" altLang="zh-TW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51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會第</a:t>
            </a:r>
            <a:r>
              <a:rPr lang="en-US" altLang="zh-TW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次會議認可</a:t>
            </a:r>
            <a:r>
              <a:rPr lang="en-US" altLang="zh-TW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372863" y="1416968"/>
          <a:ext cx="11475716" cy="5245949"/>
        </p:xfrm>
        <a:graphic>
          <a:graphicData uri="http://schemas.openxmlformats.org/drawingml/2006/table">
            <a:tbl>
              <a:tblPr/>
              <a:tblGrid>
                <a:gridCol w="3538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375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4986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0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統　一　用　語</a:t>
                      </a:r>
                      <a:endParaRPr lang="zh-TW" sz="20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36195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0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說　　　　　　　　　　　明</a:t>
                      </a:r>
                      <a:endParaRPr lang="zh-TW" sz="20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36195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776">
                <a:tc>
                  <a:txBody>
                    <a:bodyPr/>
                    <a:lstStyle/>
                    <a:p>
                      <a:pPr algn="just" eaLnBrk="0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0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「</a:t>
                      </a:r>
                      <a:r>
                        <a:rPr lang="zh-TW" sz="20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設</a:t>
                      </a:r>
                      <a:r>
                        <a:rPr lang="zh-TW" sz="20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」機關</a:t>
                      </a:r>
                      <a:endParaRPr lang="zh-TW" sz="20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36195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eaLnBrk="0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0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如：「教育部組織法」第五條：「教育部</a:t>
                      </a:r>
                      <a:r>
                        <a:rPr lang="zh-TW" sz="20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設</a:t>
                      </a:r>
                      <a:r>
                        <a:rPr lang="zh-TW" sz="20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文化局，……」。</a:t>
                      </a:r>
                      <a:endParaRPr lang="zh-TW" sz="20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36195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6776">
                <a:tc>
                  <a:txBody>
                    <a:bodyPr/>
                    <a:lstStyle/>
                    <a:p>
                      <a:pPr algn="just" eaLnBrk="0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0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「</a:t>
                      </a:r>
                      <a:r>
                        <a:rPr lang="zh-TW" sz="20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置</a:t>
                      </a:r>
                      <a:r>
                        <a:rPr lang="zh-TW" sz="20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」人員</a:t>
                      </a:r>
                      <a:endParaRPr lang="zh-TW" sz="20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36195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eaLnBrk="0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zh-TW" sz="2000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 eaLnBrk="0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0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如：「司法院組織法」第九條：「司法院</a:t>
                      </a:r>
                      <a:r>
                        <a:rPr lang="zh-TW" sz="20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置</a:t>
                      </a:r>
                      <a:r>
                        <a:rPr lang="zh-TW" sz="20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秘書長一人，特任。．．</a:t>
                      </a:r>
                      <a:endParaRPr lang="en-US" altLang="zh-TW" sz="2000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 eaLnBrk="0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zh-TW" sz="2000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 eaLnBrk="0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0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．．．</a:t>
                      </a:r>
                      <a:r>
                        <a:rPr lang="zh-TW" altLang="en-US" sz="20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．</a:t>
                      </a:r>
                      <a:r>
                        <a:rPr lang="zh-TW" sz="20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」。</a:t>
                      </a:r>
                      <a:endParaRPr lang="zh-TW" sz="20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36195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776">
                <a:tc>
                  <a:txBody>
                    <a:bodyPr/>
                    <a:lstStyle/>
                    <a:p>
                      <a:pPr algn="just" eaLnBrk="0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0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「</a:t>
                      </a:r>
                      <a:r>
                        <a:rPr lang="zh-TW" sz="20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第九十八條</a:t>
                      </a:r>
                      <a:r>
                        <a:rPr lang="zh-TW" sz="20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」</a:t>
                      </a:r>
                      <a:endParaRPr lang="zh-TW" sz="20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36195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eaLnBrk="0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0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不寫為：「第九八條」。</a:t>
                      </a:r>
                      <a:endParaRPr lang="zh-TW" sz="20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36195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6776">
                <a:tc>
                  <a:txBody>
                    <a:bodyPr/>
                    <a:lstStyle/>
                    <a:p>
                      <a:pPr algn="just" eaLnBrk="0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0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「</a:t>
                      </a:r>
                      <a:r>
                        <a:rPr lang="zh-TW" sz="20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第一百條</a:t>
                      </a:r>
                      <a:r>
                        <a:rPr lang="zh-TW" sz="20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」</a:t>
                      </a:r>
                      <a:endParaRPr lang="zh-TW" sz="20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36195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eaLnBrk="0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0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不寫為：「第一００條」。</a:t>
                      </a:r>
                      <a:endParaRPr lang="zh-TW" sz="20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36195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6776">
                <a:tc>
                  <a:txBody>
                    <a:bodyPr/>
                    <a:lstStyle/>
                    <a:p>
                      <a:pPr algn="just" eaLnBrk="0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0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「</a:t>
                      </a:r>
                      <a:r>
                        <a:rPr lang="zh-TW" sz="20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第一百十八條</a:t>
                      </a:r>
                      <a:r>
                        <a:rPr lang="zh-TW" sz="20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」</a:t>
                      </a:r>
                      <a:endParaRPr lang="zh-TW" sz="20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36195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eaLnBrk="0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0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不寫為：「第一百『</a:t>
                      </a:r>
                      <a:r>
                        <a:rPr lang="zh-TW" sz="20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一</a:t>
                      </a:r>
                      <a:r>
                        <a:rPr lang="zh-TW" sz="20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』十八條」。</a:t>
                      </a:r>
                      <a:endParaRPr lang="zh-TW" sz="20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36195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6776">
                <a:tc>
                  <a:txBody>
                    <a:bodyPr/>
                    <a:lstStyle/>
                    <a:p>
                      <a:pPr algn="just" eaLnBrk="0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0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「</a:t>
                      </a:r>
                      <a:r>
                        <a:rPr lang="zh-TW" sz="20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自公布日施行</a:t>
                      </a:r>
                      <a:r>
                        <a:rPr lang="zh-TW" sz="20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」</a:t>
                      </a:r>
                      <a:endParaRPr lang="zh-TW" sz="20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36195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eaLnBrk="0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0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不寫為：「自公『</a:t>
                      </a:r>
                      <a:r>
                        <a:rPr lang="zh-TW" sz="20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佈</a:t>
                      </a:r>
                      <a:r>
                        <a:rPr lang="zh-TW" sz="20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』『之』日施行」。</a:t>
                      </a:r>
                      <a:endParaRPr lang="zh-TW" sz="20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36195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6776">
                <a:tc>
                  <a:txBody>
                    <a:bodyPr/>
                    <a:lstStyle/>
                    <a:p>
                      <a:pPr algn="just" eaLnBrk="0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0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「</a:t>
                      </a:r>
                      <a:r>
                        <a:rPr lang="zh-TW" sz="20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處</a:t>
                      </a:r>
                      <a:r>
                        <a:rPr lang="zh-TW" sz="20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」五年以下有期徒刑</a:t>
                      </a:r>
                      <a:endParaRPr lang="zh-TW" sz="20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36195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eaLnBrk="0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0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自由刑之處分，用「</a:t>
                      </a:r>
                      <a:r>
                        <a:rPr lang="zh-TW" sz="20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處</a:t>
                      </a:r>
                      <a:r>
                        <a:rPr lang="zh-TW" sz="20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」，不用「</a:t>
                      </a:r>
                      <a:r>
                        <a:rPr lang="zh-TW" sz="20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科</a:t>
                      </a:r>
                      <a:r>
                        <a:rPr lang="zh-TW" sz="20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」。</a:t>
                      </a:r>
                      <a:endParaRPr lang="zh-TW" sz="20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36195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6776">
                <a:tc>
                  <a:txBody>
                    <a:bodyPr/>
                    <a:lstStyle/>
                    <a:p>
                      <a:pPr algn="just" eaLnBrk="0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0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「</a:t>
                      </a:r>
                      <a:r>
                        <a:rPr lang="zh-TW" sz="20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科</a:t>
                      </a:r>
                      <a:r>
                        <a:rPr lang="zh-TW" sz="20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」五千元以下罰金</a:t>
                      </a:r>
                      <a:endParaRPr lang="zh-TW" sz="20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36195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eaLnBrk="0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0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罰金</a:t>
                      </a:r>
                      <a:r>
                        <a:rPr lang="zh-TW" sz="20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用「</a:t>
                      </a:r>
                      <a:r>
                        <a:rPr lang="zh-TW" sz="20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科</a:t>
                      </a:r>
                      <a:r>
                        <a:rPr lang="zh-TW" sz="20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」不用「</a:t>
                      </a:r>
                      <a:r>
                        <a:rPr lang="zh-TW" sz="20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處</a:t>
                      </a:r>
                      <a:r>
                        <a:rPr lang="zh-TW" sz="20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」，且不寫為：「科五千元以下『</a:t>
                      </a:r>
                      <a:r>
                        <a:rPr lang="zh-TW" sz="20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之</a:t>
                      </a:r>
                      <a:r>
                        <a:rPr lang="zh-TW" sz="20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』罰金」。</a:t>
                      </a:r>
                      <a:endParaRPr lang="zh-TW" sz="20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36195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6776">
                <a:tc>
                  <a:txBody>
                    <a:bodyPr/>
                    <a:lstStyle/>
                    <a:p>
                      <a:pPr algn="just" eaLnBrk="0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0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「</a:t>
                      </a:r>
                      <a:r>
                        <a:rPr lang="zh-TW" sz="20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處</a:t>
                      </a:r>
                      <a:r>
                        <a:rPr lang="zh-TW" sz="20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」五千元以下罰鍰</a:t>
                      </a:r>
                      <a:endParaRPr lang="zh-TW" sz="20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36195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eaLnBrk="0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0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罰</a:t>
                      </a:r>
                      <a:r>
                        <a:rPr lang="zh-TW" sz="20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鍰用「</a:t>
                      </a:r>
                      <a:r>
                        <a:rPr lang="zh-TW" sz="20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處</a:t>
                      </a:r>
                      <a:r>
                        <a:rPr lang="zh-TW" sz="20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」不用「</a:t>
                      </a:r>
                      <a:r>
                        <a:rPr lang="zh-TW" sz="20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科</a:t>
                      </a:r>
                      <a:r>
                        <a:rPr lang="zh-TW" sz="20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」，且不寫為：「處五千元以下『</a:t>
                      </a:r>
                      <a:r>
                        <a:rPr lang="zh-TW" sz="20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之</a:t>
                      </a:r>
                      <a:r>
                        <a:rPr lang="zh-TW" sz="20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』罰鍰」。</a:t>
                      </a:r>
                      <a:endParaRPr lang="zh-TW" sz="20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36195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62431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sz="4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法律統一用</a:t>
            </a:r>
            <a:r>
              <a:rPr lang="zh-TW" altLang="en-US" sz="4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語</a:t>
            </a:r>
            <a:r>
              <a:rPr lang="zh-TW" altLang="zh-TW" sz="4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</a:t>
            </a:r>
            <a:br>
              <a:rPr lang="en-US" altLang="zh-TW" sz="4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中華民國</a:t>
            </a:r>
            <a:r>
              <a:rPr lang="en-US" altLang="zh-TW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62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13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日立法院（第１屆）第</a:t>
            </a:r>
            <a:r>
              <a:rPr lang="en-US" altLang="zh-TW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51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會第</a:t>
            </a:r>
            <a:r>
              <a:rPr lang="en-US" altLang="zh-TW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次會議認可</a:t>
            </a:r>
            <a:r>
              <a:rPr lang="en-US" altLang="zh-TW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612776" y="1471384"/>
          <a:ext cx="11108017" cy="2452803"/>
        </p:xfrm>
        <a:graphic>
          <a:graphicData uri="http://schemas.openxmlformats.org/drawingml/2006/table">
            <a:tbl>
              <a:tblPr/>
              <a:tblGrid>
                <a:gridCol w="3424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831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5416">
                <a:tc>
                  <a:txBody>
                    <a:bodyPr/>
                    <a:lstStyle/>
                    <a:p>
                      <a:pPr algn="just" eaLnBrk="0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0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準用「第○條」之規定</a:t>
                      </a:r>
                      <a:endParaRPr lang="zh-TW" sz="20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36195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eaLnBrk="0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0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法律條文中，引用本法其他條文時，不寫「『本法』第○條」而逕</a:t>
                      </a:r>
                      <a:endParaRPr lang="en-US" altLang="zh-TW" sz="2000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 eaLnBrk="0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zh-TW" sz="2000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 eaLnBrk="0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0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書「第○條」。如：「違反第二十條規定者，科五千元以下罰金」。</a:t>
                      </a:r>
                      <a:endParaRPr lang="zh-TW" sz="20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36195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2181">
                <a:tc>
                  <a:txBody>
                    <a:bodyPr/>
                    <a:lstStyle/>
                    <a:p>
                      <a:pPr algn="just" eaLnBrk="0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0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「第二項」之未遂犯罰之</a:t>
                      </a:r>
                      <a:endParaRPr lang="zh-TW" sz="20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36195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eaLnBrk="0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0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法律條文中，引用本條其他各項規定時，不寫「『本條』第○項」，</a:t>
                      </a:r>
                      <a:endParaRPr lang="en-US" altLang="zh-TW" sz="2000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 eaLnBrk="0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zh-TW" sz="2000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 eaLnBrk="0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0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而逕書「第○項」。如刑法第三十七條第四項「依第一項宣告褫奪公</a:t>
                      </a:r>
                      <a:endParaRPr lang="en-US" altLang="zh-TW" sz="2000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 eaLnBrk="0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zh-TW" sz="2000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 eaLnBrk="0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0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權者，自裁判確定時發生效力。」</a:t>
                      </a:r>
                      <a:endParaRPr lang="zh-TW" sz="20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36195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206">
                <a:tc>
                  <a:txBody>
                    <a:bodyPr/>
                    <a:lstStyle/>
                    <a:p>
                      <a:pPr algn="just" eaLnBrk="0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0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「</a:t>
                      </a:r>
                      <a:r>
                        <a:rPr lang="zh-TW" sz="20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制定</a:t>
                      </a:r>
                      <a:r>
                        <a:rPr lang="zh-TW" sz="20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」與「</a:t>
                      </a:r>
                      <a:r>
                        <a:rPr lang="zh-TW" sz="20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訂定</a:t>
                      </a:r>
                      <a:r>
                        <a:rPr lang="zh-TW" sz="20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」</a:t>
                      </a:r>
                      <a:endParaRPr lang="zh-TW" sz="20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36195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eaLnBrk="0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0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法律</a:t>
                      </a:r>
                      <a:r>
                        <a:rPr lang="zh-TW" sz="20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之「</a:t>
                      </a:r>
                      <a:r>
                        <a:rPr lang="zh-TW" sz="200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創制</a:t>
                      </a:r>
                      <a:r>
                        <a:rPr lang="zh-TW" sz="20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」，用「</a:t>
                      </a:r>
                      <a:r>
                        <a:rPr lang="zh-TW" sz="200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制定</a:t>
                      </a:r>
                      <a:r>
                        <a:rPr lang="zh-TW" sz="20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」；</a:t>
                      </a:r>
                      <a:r>
                        <a:rPr lang="zh-TW" sz="20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行政命令</a:t>
                      </a:r>
                      <a:r>
                        <a:rPr lang="zh-TW" sz="20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之</a:t>
                      </a:r>
                      <a:r>
                        <a:rPr lang="zh-TW" altLang="en-US" sz="20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「</a:t>
                      </a:r>
                      <a:r>
                        <a:rPr lang="zh-TW" sz="200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制作</a:t>
                      </a:r>
                      <a:r>
                        <a:rPr lang="zh-TW" altLang="en-US" sz="20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」</a:t>
                      </a:r>
                      <a:r>
                        <a:rPr lang="zh-TW" sz="20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，用「</a:t>
                      </a:r>
                      <a:r>
                        <a:rPr lang="zh-TW" sz="200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訂定</a:t>
                      </a:r>
                      <a:r>
                        <a:rPr lang="zh-TW" sz="20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」。</a:t>
                      </a:r>
                      <a:endParaRPr lang="zh-TW" sz="20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36195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612775" y="3924187"/>
          <a:ext cx="11108018" cy="2620435"/>
        </p:xfrm>
        <a:graphic>
          <a:graphicData uri="http://schemas.openxmlformats.org/drawingml/2006/table">
            <a:tbl>
              <a:tblPr/>
              <a:tblGrid>
                <a:gridCol w="3424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83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6496">
                <a:tc>
                  <a:txBody>
                    <a:bodyPr/>
                    <a:lstStyle/>
                    <a:p>
                      <a:pPr algn="just" eaLnBrk="0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0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「</a:t>
                      </a:r>
                      <a:r>
                        <a:rPr lang="zh-TW" sz="20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製定</a:t>
                      </a:r>
                      <a:r>
                        <a:rPr lang="zh-TW" sz="20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」、「</a:t>
                      </a:r>
                      <a:r>
                        <a:rPr lang="zh-TW" sz="20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製作</a:t>
                      </a:r>
                      <a:r>
                        <a:rPr lang="zh-TW" sz="20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」</a:t>
                      </a:r>
                      <a:endParaRPr lang="zh-TW" sz="20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36195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eaLnBrk="0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0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書、表、證照、冊據等，公文書之製成用「製定」或「製作」，即用</a:t>
                      </a:r>
                      <a:endParaRPr lang="en-US" altLang="zh-TW" sz="2000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 eaLnBrk="0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zh-TW" sz="2000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 eaLnBrk="0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0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「</a:t>
                      </a:r>
                      <a:r>
                        <a:rPr lang="zh-TW" sz="200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製</a:t>
                      </a:r>
                      <a:r>
                        <a:rPr lang="zh-TW" sz="20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」不用「</a:t>
                      </a:r>
                      <a:r>
                        <a:rPr lang="zh-TW" sz="20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制</a:t>
                      </a:r>
                      <a:r>
                        <a:rPr lang="zh-TW" sz="20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」。</a:t>
                      </a:r>
                      <a:endParaRPr lang="zh-TW" sz="20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36195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2384">
                <a:tc>
                  <a:txBody>
                    <a:bodyPr/>
                    <a:lstStyle/>
                    <a:p>
                      <a:pPr algn="just" eaLnBrk="0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zh-TW" sz="2000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 eaLnBrk="0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0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「一、二、三、四、五、六、</a:t>
                      </a:r>
                      <a:endParaRPr lang="en-US" altLang="zh-TW" sz="2000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 eaLnBrk="0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zh-TW" sz="2000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 eaLnBrk="0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sz="20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七、八、九、十、百、千」</a:t>
                      </a:r>
                      <a:endParaRPr lang="zh-TW" sz="20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36195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eaLnBrk="0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zh-TW" sz="2000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 eaLnBrk="0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0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法律條文中之序數不用大寫，即不寫為「壹、貳、參、肆、伍、陸、</a:t>
                      </a:r>
                      <a:endParaRPr lang="en-US" altLang="zh-TW" sz="2000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 eaLnBrk="0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zh-TW" sz="2000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 eaLnBrk="0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0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柒、捌、玖、佰、仟」。</a:t>
                      </a:r>
                      <a:endParaRPr lang="zh-TW" sz="20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36195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3148">
                <a:tc>
                  <a:txBody>
                    <a:bodyPr/>
                    <a:lstStyle/>
                    <a:p>
                      <a:pPr algn="just" eaLnBrk="0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0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「零、萬」</a:t>
                      </a:r>
                      <a:endParaRPr lang="zh-TW" sz="20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36195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eaLnBrk="0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zh-TW" sz="2000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 eaLnBrk="0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zh-TW" sz="2000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 eaLnBrk="0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0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法律條文中之數字「零、萬」不寫為：「０、万」。</a:t>
                      </a:r>
                      <a:endParaRPr lang="en-US" altLang="zh-TW" sz="2000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 eaLnBrk="0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zh-TW" sz="2000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 eaLnBrk="0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zh-TW" sz="2000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 eaLnBrk="0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TW" sz="20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36195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42237" y="1636707"/>
            <a:ext cx="33654753" cy="2586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4456" tIns="1007745" rIns="504666" bIns="791913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zh-TW" sz="1200">
                <a:solidFill>
                  <a:srgbClr val="000000"/>
                </a:solidFill>
                <a:latin typeface="Times New Roman" panose="02020603050405020304" pitchFamily="18" charset="0"/>
                <a:ea typeface="華康楷書體W5" charset="-120"/>
                <a:cs typeface="Times New Roman" panose="02020603050405020304" pitchFamily="18" charset="0"/>
              </a:rPr>
            </a:br>
            <a:endParaRPr lang="en-US" altLang="zh-TW" sz="80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zh-TW" sz="1200">
                <a:solidFill>
                  <a:srgbClr val="000000"/>
                </a:solidFill>
                <a:latin typeface="Times New Roman" panose="02020603050405020304" pitchFamily="18" charset="0"/>
                <a:ea typeface="華康楷書體W5" charset="-120"/>
                <a:cs typeface="Times New Roman" panose="02020603050405020304" pitchFamily="18" charset="0"/>
              </a:rPr>
            </a:br>
            <a:endParaRPr lang="en-US" altLang="zh-TW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8107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標題 1"/>
          <p:cNvSpPr>
            <a:spLocks noGrp="1"/>
          </p:cNvSpPr>
          <p:nvPr>
            <p:ph type="title"/>
          </p:nvPr>
        </p:nvSpPr>
        <p:spPr>
          <a:xfrm>
            <a:off x="471987" y="205664"/>
            <a:ext cx="11317590" cy="82265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br>
              <a:rPr lang="en-US" altLang="zh-TW" sz="440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sz="4401" dirty="0">
                <a:latin typeface="標楷體" panose="03000509000000000000" pitchFamily="65" charset="-120"/>
                <a:ea typeface="標楷體" panose="03000509000000000000" pitchFamily="65" charset="-120"/>
              </a:rPr>
              <a:t>常見公文疑義文詞用字表</a:t>
            </a:r>
            <a:br>
              <a:rPr lang="zh-TW" altLang="zh-TW" sz="440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4401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317635" y="1106902"/>
          <a:ext cx="11377060" cy="54807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6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6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87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53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0142">
                <a:tc>
                  <a:txBody>
                    <a:bodyPr/>
                    <a:lstStyle/>
                    <a:p>
                      <a:pPr indent="177800" algn="just">
                        <a:lnSpc>
                          <a:spcPts val="35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</a:rPr>
                        <a:t>用字舉例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35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統一用字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35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錯誤用字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latin typeface="Times New Roman"/>
                          <a:ea typeface="標楷體"/>
                        </a:rPr>
                        <a:t>說　　明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1272">
                <a:tc>
                  <a:txBody>
                    <a:bodyPr/>
                    <a:lstStyle/>
                    <a:p>
                      <a:pPr algn="just">
                        <a:lnSpc>
                          <a:spcPts val="3200"/>
                        </a:lnSpc>
                        <a:spcAft>
                          <a:spcPts val="0"/>
                        </a:spcAft>
                      </a:pPr>
                      <a:endParaRPr lang="en-US" altLang="zh-TW" sz="2800" b="1" kern="100" dirty="0">
                        <a:solidFill>
                          <a:srgbClr val="0000FF"/>
                        </a:solidFill>
                        <a:latin typeface="Times New Roman"/>
                        <a:ea typeface="標楷體"/>
                      </a:endParaRPr>
                    </a:p>
                    <a:p>
                      <a:pPr algn="just">
                        <a:lnSpc>
                          <a:spcPts val="32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8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</a:rPr>
                        <a:t>      </a:t>
                      </a:r>
                      <a:r>
                        <a:rPr lang="zh-TW" sz="28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</a:rPr>
                        <a:t>需</a:t>
                      </a:r>
                      <a:endParaRPr lang="zh-TW" sz="2800" kern="100" dirty="0">
                        <a:latin typeface="Times New Roman"/>
                        <a:ea typeface="新細明體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  <a:spcAft>
                          <a:spcPts val="0"/>
                        </a:spcAft>
                      </a:pPr>
                      <a:endParaRPr lang="en-US" altLang="zh-TW" sz="2800" b="1" kern="100" dirty="0">
                        <a:solidFill>
                          <a:srgbClr val="0070C0"/>
                        </a:solidFill>
                        <a:latin typeface="Times New Roman"/>
                        <a:ea typeface="標楷體"/>
                      </a:endParaRPr>
                    </a:p>
                    <a:p>
                      <a:pPr algn="ctr">
                        <a:lnSpc>
                          <a:spcPts val="3200"/>
                        </a:lnSpc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需</a:t>
                      </a:r>
                      <a:endParaRPr lang="zh-TW" sz="2800" kern="100" dirty="0">
                        <a:latin typeface="Times New Roman"/>
                        <a:ea typeface="新細明體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  <a:spcAft>
                          <a:spcPts val="0"/>
                        </a:spcAft>
                      </a:pPr>
                      <a:endParaRPr lang="en-US" altLang="zh-TW" sz="2800" b="1" kern="100" dirty="0">
                        <a:solidFill>
                          <a:srgbClr val="FF0000"/>
                        </a:solidFill>
                        <a:latin typeface="Times New Roman"/>
                        <a:ea typeface="標楷體"/>
                      </a:endParaRPr>
                    </a:p>
                    <a:p>
                      <a:pPr algn="ctr">
                        <a:lnSpc>
                          <a:spcPts val="3200"/>
                        </a:lnSpc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須</a:t>
                      </a:r>
                      <a:endParaRPr lang="zh-TW" sz="2800" kern="100" dirty="0">
                        <a:latin typeface="Times New Roman"/>
                        <a:ea typeface="新細明體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684000" indent="-711835" algn="just">
                        <a:lnSpc>
                          <a:spcPts val="32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latin typeface="Times New Roman"/>
                          <a:ea typeface="標楷體"/>
                        </a:rPr>
                        <a:t>「</a:t>
                      </a:r>
                      <a:r>
                        <a:rPr lang="zh-TW" sz="24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</a:rPr>
                        <a:t>需</a:t>
                      </a:r>
                      <a:r>
                        <a:rPr lang="zh-TW" altLang="en-US" sz="2400" b="1" kern="100" dirty="0">
                          <a:latin typeface="Times New Roman"/>
                          <a:ea typeface="標楷體"/>
                        </a:rPr>
                        <a:t>」</a:t>
                      </a:r>
                      <a:r>
                        <a:rPr lang="zh-TW" sz="2400" b="1" kern="100" dirty="0">
                          <a:latin typeface="Times New Roman"/>
                          <a:ea typeface="標楷體"/>
                        </a:rPr>
                        <a:t>＝一定要「有」、</a:t>
                      </a:r>
                      <a:r>
                        <a:rPr lang="en-US" sz="2400" b="1" kern="100" dirty="0">
                          <a:latin typeface="Times New Roman"/>
                          <a:ea typeface="標楷體"/>
                        </a:rPr>
                        <a:t>NEED</a:t>
                      </a:r>
                      <a:r>
                        <a:rPr lang="zh-TW" sz="2400" b="1" kern="100" dirty="0">
                          <a:latin typeface="Times New Roman"/>
                          <a:ea typeface="標楷體"/>
                        </a:rPr>
                        <a:t>，當主動詞，下接名</a:t>
                      </a:r>
                      <a:endParaRPr lang="en-US" altLang="zh-TW" sz="2400" b="1" kern="100" dirty="0">
                        <a:latin typeface="Times New Roman"/>
                        <a:ea typeface="標楷體"/>
                      </a:endParaRPr>
                    </a:p>
                    <a:p>
                      <a:pPr marL="684000" indent="-711835" algn="just">
                        <a:lnSpc>
                          <a:spcPts val="32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latin typeface="Times New Roman"/>
                          <a:ea typeface="標楷體"/>
                        </a:rPr>
                        <a:t>                </a:t>
                      </a:r>
                      <a:r>
                        <a:rPr lang="zh-TW" sz="2400" b="1" kern="100" dirty="0">
                          <a:latin typeface="Times New Roman"/>
                          <a:ea typeface="標楷體"/>
                        </a:rPr>
                        <a:t>詞如：</a:t>
                      </a:r>
                      <a:r>
                        <a:rPr lang="zh-TW" sz="2400" b="1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必需品、需才、不時之需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  <a:p>
                      <a:pPr marL="711835" indent="-711835" algn="just">
                        <a:lnSpc>
                          <a:spcPts val="32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通用：必需＝</a:t>
                      </a:r>
                      <a:r>
                        <a:rPr lang="zh-TW" sz="2400" b="1" kern="100" dirty="0">
                          <a:latin typeface="Times New Roman"/>
                          <a:ea typeface="標楷體"/>
                        </a:rPr>
                        <a:t>指不可或缺的</a:t>
                      </a:r>
                      <a:r>
                        <a:rPr lang="en-US" altLang="zh-TW" sz="2400" b="0" kern="100" baseline="0" dirty="0">
                          <a:latin typeface="Times New Roman"/>
                          <a:ea typeface="新細明體"/>
                        </a:rPr>
                        <a:t>    </a:t>
                      </a:r>
                      <a:r>
                        <a:rPr lang="en-US" altLang="zh-TW" sz="2400" b="1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  </a:t>
                      </a:r>
                      <a:r>
                        <a:rPr lang="zh-TW" sz="2400" b="1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必須＝指事理上必要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1272">
                <a:tc>
                  <a:txBody>
                    <a:bodyPr/>
                    <a:lstStyle/>
                    <a:p>
                      <a:pPr algn="just">
                        <a:lnSpc>
                          <a:spcPts val="3200"/>
                        </a:lnSpc>
                        <a:spcAft>
                          <a:spcPts val="0"/>
                        </a:spcAft>
                      </a:pPr>
                      <a:endParaRPr lang="en-US" altLang="zh-TW" sz="2800" b="1" kern="100" dirty="0">
                        <a:solidFill>
                          <a:srgbClr val="0000FF"/>
                        </a:solidFill>
                        <a:latin typeface="Times New Roman"/>
                        <a:ea typeface="標楷體"/>
                      </a:endParaRPr>
                    </a:p>
                    <a:p>
                      <a:pPr algn="just">
                        <a:lnSpc>
                          <a:spcPts val="32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8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</a:rPr>
                        <a:t>      </a:t>
                      </a:r>
                      <a:r>
                        <a:rPr lang="zh-TW" sz="28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</a:rPr>
                        <a:t>須</a:t>
                      </a:r>
                      <a:endParaRPr lang="zh-TW" sz="2800" kern="100" dirty="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  <a:spcAft>
                          <a:spcPts val="0"/>
                        </a:spcAft>
                      </a:pPr>
                      <a:endParaRPr lang="en-US" altLang="zh-TW" sz="2800" b="1" kern="100" dirty="0">
                        <a:solidFill>
                          <a:srgbClr val="0070C0"/>
                        </a:solidFill>
                        <a:latin typeface="Times New Roman"/>
                        <a:ea typeface="標楷體"/>
                      </a:endParaRPr>
                    </a:p>
                    <a:p>
                      <a:pPr algn="ctr">
                        <a:lnSpc>
                          <a:spcPts val="3200"/>
                        </a:lnSpc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須</a:t>
                      </a:r>
                      <a:endParaRPr lang="zh-TW" sz="2800" kern="100" dirty="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  <a:spcAft>
                          <a:spcPts val="0"/>
                        </a:spcAft>
                      </a:pPr>
                      <a:endParaRPr lang="en-US" altLang="zh-TW" sz="2800" b="1" kern="100" dirty="0">
                        <a:solidFill>
                          <a:srgbClr val="FF0000"/>
                        </a:solidFill>
                        <a:latin typeface="Times New Roman"/>
                        <a:ea typeface="標楷體"/>
                      </a:endParaRPr>
                    </a:p>
                    <a:p>
                      <a:pPr algn="ctr">
                        <a:lnSpc>
                          <a:spcPts val="3200"/>
                        </a:lnSpc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需</a:t>
                      </a:r>
                      <a:endParaRPr lang="zh-TW" sz="2800" kern="100" dirty="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32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latin typeface="Times New Roman"/>
                          <a:ea typeface="標楷體"/>
                        </a:rPr>
                        <a:t>「</a:t>
                      </a:r>
                      <a:r>
                        <a:rPr lang="zh-TW" sz="24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</a:rPr>
                        <a:t>須</a:t>
                      </a:r>
                      <a:r>
                        <a:rPr lang="zh-TW" altLang="en-US" sz="2400" b="1" kern="100" dirty="0">
                          <a:latin typeface="Times New Roman"/>
                          <a:ea typeface="標楷體"/>
                        </a:rPr>
                        <a:t>」</a:t>
                      </a:r>
                      <a:r>
                        <a:rPr lang="zh-TW" sz="2400" b="1" kern="100" dirty="0">
                          <a:latin typeface="Times New Roman"/>
                          <a:ea typeface="標楷體"/>
                        </a:rPr>
                        <a:t>＝一定要「做」、</a:t>
                      </a:r>
                      <a:r>
                        <a:rPr lang="en-US" sz="2400" b="1" kern="100" dirty="0">
                          <a:latin typeface="Times New Roman"/>
                          <a:ea typeface="標楷體"/>
                        </a:rPr>
                        <a:t>MUST</a:t>
                      </a:r>
                      <a:r>
                        <a:rPr lang="zh-TW" sz="2400" b="1" kern="100" dirty="0">
                          <a:latin typeface="Times New Roman"/>
                          <a:ea typeface="標楷體"/>
                        </a:rPr>
                        <a:t>，當助動詞，下接動</a:t>
                      </a:r>
                      <a:endParaRPr lang="en-US" altLang="zh-TW" sz="2400" b="1" kern="100" dirty="0">
                        <a:latin typeface="Times New Roman"/>
                        <a:ea typeface="標楷體"/>
                      </a:endParaRPr>
                    </a:p>
                    <a:p>
                      <a:pPr algn="just">
                        <a:lnSpc>
                          <a:spcPts val="32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400" b="1" kern="100" dirty="0">
                          <a:latin typeface="Times New Roman"/>
                          <a:ea typeface="標楷體"/>
                        </a:rPr>
                        <a:t>                 </a:t>
                      </a:r>
                      <a:r>
                        <a:rPr lang="zh-TW" sz="2400" b="1" kern="100" dirty="0">
                          <a:latin typeface="Times New Roman"/>
                          <a:ea typeface="標楷體"/>
                        </a:rPr>
                        <a:t>詞如：</a:t>
                      </a:r>
                      <a:r>
                        <a:rPr lang="zh-TW" sz="2400" b="1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須知、亟須、仍須、務須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  <a:p>
                      <a:pPr algn="just">
                        <a:lnSpc>
                          <a:spcPts val="32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400" b="1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 </a:t>
                      </a:r>
                      <a:r>
                        <a:rPr lang="zh-TW" sz="2400" b="1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通用：需要＝</a:t>
                      </a:r>
                      <a:r>
                        <a:rPr lang="zh-TW" sz="2400" b="1" kern="100" dirty="0">
                          <a:latin typeface="Times New Roman"/>
                          <a:ea typeface="標楷體"/>
                        </a:rPr>
                        <a:t>一定要「有」</a:t>
                      </a:r>
                      <a:r>
                        <a:rPr lang="en-US" sz="2400" b="1" kern="10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</a:rPr>
                        <a:t> </a:t>
                      </a:r>
                      <a:r>
                        <a:rPr lang="zh-TW" sz="2400" b="1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須要＝</a:t>
                      </a:r>
                      <a:r>
                        <a:rPr lang="zh-TW" sz="2400" b="1" kern="100" dirty="0">
                          <a:latin typeface="Times New Roman"/>
                          <a:ea typeface="標楷體"/>
                        </a:rPr>
                        <a:t>一定要「做」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3418">
                <a:tc>
                  <a:txBody>
                    <a:bodyPr/>
                    <a:lstStyle/>
                    <a:p>
                      <a:pPr algn="just">
                        <a:lnSpc>
                          <a:spcPts val="3200"/>
                        </a:lnSpc>
                        <a:spcAft>
                          <a:spcPts val="0"/>
                        </a:spcAft>
                      </a:pPr>
                      <a:endParaRPr lang="en-US" altLang="zh-TW" sz="2800" b="1" kern="100" dirty="0">
                        <a:solidFill>
                          <a:srgbClr val="0000FF"/>
                        </a:solidFill>
                        <a:latin typeface="Times New Roman"/>
                        <a:ea typeface="標楷體"/>
                      </a:endParaRPr>
                    </a:p>
                    <a:p>
                      <a:pPr algn="just">
                        <a:lnSpc>
                          <a:spcPts val="32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8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</a:rPr>
                        <a:t>      </a:t>
                      </a:r>
                      <a:r>
                        <a:rPr lang="zh-TW" sz="28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</a:rPr>
                        <a:t>做</a:t>
                      </a:r>
                      <a:r>
                        <a:rPr lang="en-US" altLang="zh-TW" sz="28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</a:rPr>
                        <a:t> </a:t>
                      </a:r>
                      <a:endParaRPr lang="zh-TW" sz="2800" kern="100" dirty="0">
                        <a:latin typeface="Times New Roman"/>
                        <a:ea typeface="新細明體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  <a:spcAft>
                          <a:spcPts val="0"/>
                        </a:spcAft>
                      </a:pPr>
                      <a:endParaRPr lang="en-US" altLang="zh-TW" sz="2800" b="1" kern="100" dirty="0">
                        <a:solidFill>
                          <a:srgbClr val="0070C0"/>
                        </a:solidFill>
                        <a:latin typeface="Times New Roman"/>
                        <a:ea typeface="標楷體"/>
                      </a:endParaRPr>
                    </a:p>
                    <a:p>
                      <a:pPr algn="ctr">
                        <a:lnSpc>
                          <a:spcPts val="3200"/>
                        </a:lnSpc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做</a:t>
                      </a:r>
                      <a:endParaRPr lang="zh-TW" sz="2800" kern="100" dirty="0">
                        <a:latin typeface="Times New Roman"/>
                        <a:ea typeface="新細明體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  <a:spcAft>
                          <a:spcPts val="0"/>
                        </a:spcAft>
                      </a:pPr>
                      <a:endParaRPr lang="en-US" altLang="zh-TW" sz="2800" b="1" kern="100" dirty="0">
                        <a:solidFill>
                          <a:srgbClr val="FF0000"/>
                        </a:solidFill>
                        <a:latin typeface="Times New Roman"/>
                        <a:ea typeface="標楷體"/>
                      </a:endParaRPr>
                    </a:p>
                    <a:p>
                      <a:pPr algn="ctr">
                        <a:lnSpc>
                          <a:spcPts val="3200"/>
                        </a:lnSpc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作</a:t>
                      </a:r>
                      <a:endParaRPr lang="zh-TW" sz="2800" kern="100" dirty="0">
                        <a:latin typeface="Times New Roman"/>
                        <a:ea typeface="新細明體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622935" indent="-622935" algn="just">
                        <a:lnSpc>
                          <a:spcPts val="32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latin typeface="Times New Roman"/>
                          <a:ea typeface="標楷體"/>
                        </a:rPr>
                        <a:t>「</a:t>
                      </a:r>
                      <a:r>
                        <a:rPr lang="zh-TW" sz="24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</a:rPr>
                        <a:t>做</a:t>
                      </a:r>
                      <a:r>
                        <a:rPr lang="zh-TW" altLang="en-US" sz="2400" b="1" kern="100" dirty="0">
                          <a:latin typeface="Times New Roman"/>
                          <a:ea typeface="標楷體"/>
                        </a:rPr>
                        <a:t>」</a:t>
                      </a:r>
                      <a:r>
                        <a:rPr lang="zh-TW" sz="2400" b="1" kern="100" dirty="0">
                          <a:latin typeface="Times New Roman"/>
                          <a:ea typeface="標楷體"/>
                        </a:rPr>
                        <a:t>＝指具體東西的製造、有「興辦」</a:t>
                      </a:r>
                      <a:r>
                        <a:rPr lang="en-US" altLang="zh-TW" sz="2400" b="1" kern="100" dirty="0">
                          <a:latin typeface="Times New Roman"/>
                          <a:ea typeface="標楷體"/>
                        </a:rPr>
                        <a:t> </a:t>
                      </a:r>
                      <a:r>
                        <a:rPr lang="zh-TW" sz="2400" b="1" kern="100" dirty="0">
                          <a:latin typeface="Times New Roman"/>
                          <a:ea typeface="標楷體"/>
                        </a:rPr>
                        <a:t>之意，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  <a:p>
                      <a:pPr marL="622935" indent="-622935" algn="just">
                        <a:lnSpc>
                          <a:spcPts val="32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400" b="1" kern="100" dirty="0">
                          <a:latin typeface="Times New Roman"/>
                          <a:ea typeface="標楷體"/>
                        </a:rPr>
                        <a:t>                </a:t>
                      </a:r>
                      <a:r>
                        <a:rPr lang="zh-TW" sz="2400" b="1" kern="100" dirty="0">
                          <a:latin typeface="Times New Roman"/>
                          <a:ea typeface="標楷體"/>
                        </a:rPr>
                        <a:t>如：</a:t>
                      </a:r>
                      <a:r>
                        <a:rPr lang="zh-TW" sz="2400" b="1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做事、做案、做主、做作</a:t>
                      </a:r>
                      <a:endParaRPr lang="zh-TW" sz="2400" kern="100" dirty="0">
                        <a:solidFill>
                          <a:srgbClr val="0070C0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5754">
                <a:tc>
                  <a:txBody>
                    <a:bodyPr/>
                    <a:lstStyle/>
                    <a:p>
                      <a:pPr algn="just">
                        <a:lnSpc>
                          <a:spcPts val="3200"/>
                        </a:lnSpc>
                        <a:spcAft>
                          <a:spcPts val="0"/>
                        </a:spcAft>
                      </a:pPr>
                      <a:endParaRPr lang="en-US" altLang="zh-TW" sz="2800" b="1" kern="100" dirty="0">
                        <a:solidFill>
                          <a:srgbClr val="0000FF"/>
                        </a:solidFill>
                        <a:latin typeface="Times New Roman"/>
                        <a:ea typeface="標楷體"/>
                      </a:endParaRPr>
                    </a:p>
                    <a:p>
                      <a:pPr algn="just">
                        <a:lnSpc>
                          <a:spcPts val="32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8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</a:rPr>
                        <a:t>      </a:t>
                      </a:r>
                      <a:r>
                        <a:rPr lang="zh-TW" sz="28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</a:rPr>
                        <a:t>作</a:t>
                      </a:r>
                      <a:endParaRPr lang="zh-TW" sz="2800" kern="100" dirty="0">
                        <a:latin typeface="Times New Roman"/>
                        <a:ea typeface="新細明體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  <a:spcAft>
                          <a:spcPts val="0"/>
                        </a:spcAft>
                      </a:pPr>
                      <a:endParaRPr lang="en-US" altLang="zh-TW" sz="2800" b="1" kern="100" dirty="0">
                        <a:solidFill>
                          <a:srgbClr val="0070C0"/>
                        </a:solidFill>
                        <a:latin typeface="Times New Roman"/>
                        <a:ea typeface="標楷體"/>
                      </a:endParaRPr>
                    </a:p>
                    <a:p>
                      <a:pPr algn="ctr">
                        <a:lnSpc>
                          <a:spcPts val="3200"/>
                        </a:lnSpc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作</a:t>
                      </a:r>
                      <a:endParaRPr lang="zh-TW" sz="2800" kern="100" dirty="0">
                        <a:latin typeface="Times New Roman"/>
                        <a:ea typeface="新細明體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  <a:spcAft>
                          <a:spcPts val="0"/>
                        </a:spcAft>
                      </a:pPr>
                      <a:endParaRPr lang="en-US" altLang="zh-TW" sz="2800" b="1" kern="100" dirty="0">
                        <a:solidFill>
                          <a:srgbClr val="FF0000"/>
                        </a:solidFill>
                        <a:latin typeface="Times New Roman"/>
                        <a:ea typeface="標楷體"/>
                      </a:endParaRPr>
                    </a:p>
                    <a:p>
                      <a:pPr algn="ctr">
                        <a:lnSpc>
                          <a:spcPts val="3200"/>
                        </a:lnSpc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做</a:t>
                      </a:r>
                      <a:endParaRPr lang="zh-TW" sz="2800" kern="100" dirty="0">
                        <a:latin typeface="Times New Roman"/>
                        <a:ea typeface="新細明體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622935" indent="-622935" algn="just">
                        <a:lnSpc>
                          <a:spcPts val="32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latin typeface="Times New Roman"/>
                          <a:ea typeface="標楷體"/>
                        </a:rPr>
                        <a:t>「</a:t>
                      </a:r>
                      <a:r>
                        <a:rPr lang="zh-TW" sz="24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</a:rPr>
                        <a:t>作</a:t>
                      </a:r>
                      <a:r>
                        <a:rPr lang="zh-TW" altLang="en-US" sz="2400" b="1" kern="100" dirty="0">
                          <a:latin typeface="Times New Roman"/>
                          <a:ea typeface="標楷體"/>
                        </a:rPr>
                        <a:t>」</a:t>
                      </a:r>
                      <a:r>
                        <a:rPr lang="zh-TW" sz="2400" b="1" kern="100" dirty="0">
                          <a:latin typeface="Times New Roman"/>
                          <a:ea typeface="標楷體"/>
                        </a:rPr>
                        <a:t>＝指抽象的形容，</a:t>
                      </a:r>
                      <a:endParaRPr lang="en-US" altLang="zh-TW" sz="2400" b="0" kern="100" dirty="0">
                        <a:latin typeface="Times New Roman"/>
                        <a:ea typeface="新細明體"/>
                      </a:endParaRPr>
                    </a:p>
                    <a:p>
                      <a:pPr marL="622935" indent="-622935" algn="just">
                        <a:lnSpc>
                          <a:spcPts val="32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400" b="0" kern="100" baseline="0" dirty="0">
                          <a:latin typeface="Times New Roman"/>
                          <a:ea typeface="新細明體"/>
                        </a:rPr>
                        <a:t>                </a:t>
                      </a:r>
                      <a:r>
                        <a:rPr lang="zh-TW" sz="2400" b="1" kern="100" dirty="0">
                          <a:latin typeface="Times New Roman"/>
                          <a:ea typeface="標楷體"/>
                        </a:rPr>
                        <a:t>如：</a:t>
                      </a:r>
                      <a:r>
                        <a:rPr lang="zh-TW" sz="2400" b="1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作業、作為、作法、作成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30197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標題 1"/>
          <p:cNvSpPr>
            <a:spLocks noGrp="1"/>
          </p:cNvSpPr>
          <p:nvPr>
            <p:ph type="title"/>
          </p:nvPr>
        </p:nvSpPr>
        <p:spPr>
          <a:xfrm>
            <a:off x="828603" y="-165650"/>
            <a:ext cx="9738814" cy="99051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br>
              <a:rPr lang="en-US" altLang="zh-TW" sz="4401" b="1" dirty="0"/>
            </a:br>
            <a:r>
              <a:rPr lang="zh-TW" altLang="zh-TW" sz="440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常見公文疑義文詞用字表</a:t>
            </a:r>
            <a:br>
              <a:rPr lang="zh-TW" altLang="zh-TW" sz="440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440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246888" y="824867"/>
          <a:ext cx="11777471" cy="55393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2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19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18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11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1846">
                <a:tc>
                  <a:txBody>
                    <a:bodyPr/>
                    <a:lstStyle/>
                    <a:p>
                      <a:pPr indent="177800"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altLang="zh-TW" sz="2300" b="1" kern="100" dirty="0">
                        <a:solidFill>
                          <a:srgbClr val="0000FF"/>
                        </a:solidFill>
                        <a:latin typeface="Times New Roman"/>
                        <a:ea typeface="標楷體"/>
                      </a:endParaRPr>
                    </a:p>
                    <a:p>
                      <a:pPr indent="177800"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3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</a:rPr>
                        <a:t>用字舉例</a:t>
                      </a:r>
                      <a:endParaRPr lang="zh-TW" sz="2300" kern="100" dirty="0">
                        <a:latin typeface="Times New Roman"/>
                        <a:ea typeface="新細明體"/>
                      </a:endParaRPr>
                    </a:p>
                  </a:txBody>
                  <a:tcPr marL="17779" marR="177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altLang="zh-TW" sz="2300" b="1" kern="100" dirty="0">
                        <a:solidFill>
                          <a:srgbClr val="0070C0"/>
                        </a:solidFill>
                        <a:latin typeface="Times New Roman"/>
                        <a:ea typeface="標楷體"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300" b="1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統一用字</a:t>
                      </a:r>
                      <a:endParaRPr lang="zh-TW" sz="2300" kern="100" dirty="0">
                        <a:latin typeface="Times New Roman"/>
                        <a:ea typeface="新細明體"/>
                      </a:endParaRPr>
                    </a:p>
                  </a:txBody>
                  <a:tcPr marL="17779" marR="177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altLang="zh-TW" sz="2300" b="1" kern="100" dirty="0">
                        <a:solidFill>
                          <a:srgbClr val="FF0000"/>
                        </a:solidFill>
                        <a:latin typeface="Times New Roman"/>
                        <a:ea typeface="標楷體"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300" b="1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錯誤用字</a:t>
                      </a:r>
                      <a:endParaRPr lang="zh-TW" sz="2300" kern="100" dirty="0">
                        <a:latin typeface="Times New Roman"/>
                        <a:ea typeface="新細明體"/>
                      </a:endParaRPr>
                    </a:p>
                  </a:txBody>
                  <a:tcPr marL="17779" marR="17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altLang="zh-TW" sz="2300" b="1" kern="100" dirty="0">
                        <a:latin typeface="Times New Roman"/>
                        <a:ea typeface="標楷體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300" b="1" kern="100" dirty="0">
                          <a:latin typeface="Times New Roman"/>
                          <a:ea typeface="標楷體"/>
                        </a:rPr>
                        <a:t>說　　明</a:t>
                      </a:r>
                      <a:endParaRPr lang="zh-TW" sz="2300" kern="100" dirty="0">
                        <a:latin typeface="Times New Roman"/>
                        <a:ea typeface="新細明體"/>
                      </a:endParaRPr>
                    </a:p>
                  </a:txBody>
                  <a:tcPr marL="17779" marR="1777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2863"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32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</a:rPr>
                        <a:t>      </a:t>
                      </a:r>
                      <a:r>
                        <a:rPr lang="en-US" altLang="zh-TW" sz="3200" b="1" kern="100" baseline="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</a:rPr>
                        <a:t> </a:t>
                      </a: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3200" b="1" kern="100" baseline="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</a:rPr>
                        <a:t>     </a:t>
                      </a:r>
                      <a:r>
                        <a:rPr lang="zh-TW" sz="32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</a:rPr>
                        <a:t>周</a:t>
                      </a:r>
                      <a:endParaRPr lang="zh-TW" sz="3200" kern="100" dirty="0">
                        <a:latin typeface="Times New Roman"/>
                        <a:ea typeface="新細明體"/>
                      </a:endParaRPr>
                    </a:p>
                  </a:txBody>
                  <a:tcPr marL="17779" marR="17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en-US" altLang="zh-TW" sz="3200" b="1" kern="100" dirty="0">
                        <a:solidFill>
                          <a:srgbClr val="0070C0"/>
                        </a:solidFill>
                        <a:latin typeface="Times New Roman"/>
                        <a:ea typeface="標楷體"/>
                      </a:endParaRP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周</a:t>
                      </a:r>
                      <a:endParaRPr lang="zh-TW" sz="3200" kern="100" dirty="0">
                        <a:latin typeface="Times New Roman"/>
                        <a:ea typeface="新細明體"/>
                      </a:endParaRPr>
                    </a:p>
                  </a:txBody>
                  <a:tcPr marL="17779" marR="17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en-US" altLang="zh-TW" sz="3200" b="1" kern="100" dirty="0">
                        <a:solidFill>
                          <a:srgbClr val="FF0000"/>
                        </a:solidFill>
                        <a:latin typeface="Times New Roman"/>
                        <a:ea typeface="標楷體"/>
                      </a:endParaRP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週</a:t>
                      </a:r>
                      <a:endParaRPr lang="zh-TW" sz="3200" kern="100" dirty="0">
                        <a:latin typeface="Times New Roman"/>
                        <a:ea typeface="新細明體"/>
                      </a:endParaRPr>
                    </a:p>
                  </a:txBody>
                  <a:tcPr marL="17779" marR="17779" marT="0" marB="0"/>
                </a:tc>
                <a:tc>
                  <a:txBody>
                    <a:bodyPr/>
                    <a:lstStyle/>
                    <a:p>
                      <a:pPr marL="622935" indent="-622935"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en-US" altLang="zh-TW" sz="2400" b="1" kern="100" dirty="0">
                        <a:latin typeface="Times New Roman"/>
                        <a:ea typeface="標楷體"/>
                      </a:endParaRPr>
                    </a:p>
                    <a:p>
                      <a:pPr marL="622935" indent="-622935"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latin typeface="Times New Roman"/>
                          <a:ea typeface="標楷體"/>
                        </a:rPr>
                        <a:t>「</a:t>
                      </a:r>
                      <a:r>
                        <a:rPr lang="zh-TW" sz="24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</a:rPr>
                        <a:t>周</a:t>
                      </a:r>
                      <a:r>
                        <a:rPr lang="zh-TW" altLang="en-US" sz="2400" b="1" kern="100" dirty="0">
                          <a:latin typeface="Times New Roman"/>
                          <a:ea typeface="標楷體"/>
                        </a:rPr>
                        <a:t>」</a:t>
                      </a:r>
                      <a:r>
                        <a:rPr lang="zh-TW" sz="2400" b="1" kern="100" dirty="0">
                          <a:latin typeface="Times New Roman"/>
                          <a:ea typeface="標楷體"/>
                        </a:rPr>
                        <a:t>＝指完整、完全，如：</a:t>
                      </a:r>
                      <a:r>
                        <a:rPr lang="zh-TW" sz="2400" b="1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周全、周知、周到、周圍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79" marR="1777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0818"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32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</a:rPr>
                        <a:t>        </a:t>
                      </a: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32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</a:rPr>
                        <a:t>    </a:t>
                      </a:r>
                      <a:r>
                        <a:rPr lang="en-US" altLang="zh-TW" sz="3200" b="1" kern="100" baseline="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</a:rPr>
                        <a:t> </a:t>
                      </a:r>
                      <a:r>
                        <a:rPr lang="zh-TW" sz="32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</a:rPr>
                        <a:t>週</a:t>
                      </a:r>
                      <a:endParaRPr lang="zh-TW" sz="3200" kern="100" dirty="0">
                        <a:latin typeface="Times New Roman"/>
                        <a:ea typeface="新細明體"/>
                      </a:endParaRPr>
                    </a:p>
                  </a:txBody>
                  <a:tcPr marL="17779" marR="17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en-US" altLang="zh-TW" sz="3200" b="1" kern="100" dirty="0">
                        <a:solidFill>
                          <a:srgbClr val="0070C0"/>
                        </a:solidFill>
                        <a:latin typeface="Times New Roman"/>
                        <a:ea typeface="標楷體"/>
                      </a:endParaRP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週</a:t>
                      </a:r>
                      <a:endParaRPr lang="zh-TW" sz="3200" kern="100" dirty="0">
                        <a:latin typeface="Times New Roman"/>
                        <a:ea typeface="新細明體"/>
                      </a:endParaRPr>
                    </a:p>
                  </a:txBody>
                  <a:tcPr marL="17779" marR="17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en-US" altLang="zh-TW" sz="3200" b="1" kern="100" dirty="0">
                        <a:solidFill>
                          <a:srgbClr val="FF0000"/>
                        </a:solidFill>
                        <a:latin typeface="Times New Roman"/>
                        <a:ea typeface="標楷體"/>
                      </a:endParaRP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周</a:t>
                      </a:r>
                      <a:endParaRPr lang="zh-TW" sz="3200" kern="100" dirty="0">
                        <a:latin typeface="Times New Roman"/>
                        <a:ea typeface="新細明體"/>
                      </a:endParaRPr>
                    </a:p>
                  </a:txBody>
                  <a:tcPr marL="17779" marR="17779" marT="0" marB="0"/>
                </a:tc>
                <a:tc>
                  <a:txBody>
                    <a:bodyPr/>
                    <a:lstStyle/>
                    <a:p>
                      <a:pPr marL="622935" indent="-622935"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en-US" altLang="zh-TW" sz="2400" b="1" kern="100" dirty="0">
                        <a:latin typeface="Times New Roman"/>
                        <a:ea typeface="標楷體"/>
                      </a:endParaRPr>
                    </a:p>
                    <a:p>
                      <a:pPr marL="622935" indent="-622935"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latin typeface="Times New Roman"/>
                          <a:ea typeface="標楷體"/>
                        </a:rPr>
                        <a:t>「</a:t>
                      </a:r>
                      <a:r>
                        <a:rPr lang="zh-TW" sz="24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</a:rPr>
                        <a:t>週</a:t>
                      </a:r>
                      <a:r>
                        <a:rPr lang="zh-TW" altLang="en-US" sz="2400" b="1" kern="100" dirty="0">
                          <a:latin typeface="Times New Roman"/>
                          <a:ea typeface="標楷體"/>
                        </a:rPr>
                        <a:t>」</a:t>
                      </a:r>
                      <a:r>
                        <a:rPr lang="zh-TW" sz="2400" b="1" kern="100" dirty="0">
                          <a:latin typeface="Times New Roman"/>
                          <a:ea typeface="標楷體"/>
                        </a:rPr>
                        <a:t>＝指循環不止，如：</a:t>
                      </a:r>
                      <a:r>
                        <a:rPr lang="zh-TW" sz="2400" b="1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週年、一週、週轉、週期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79" marR="1777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6717"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32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</a:rPr>
                        <a:t>        </a:t>
                      </a: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en-US" altLang="zh-TW" sz="3200" b="1" kern="100" dirty="0">
                        <a:solidFill>
                          <a:srgbClr val="0000FF"/>
                        </a:solidFill>
                        <a:latin typeface="Times New Roman"/>
                        <a:ea typeface="標楷體"/>
                      </a:endParaRP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32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</a:rPr>
                        <a:t>         </a:t>
                      </a: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32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</a:rPr>
                        <a:t>     </a:t>
                      </a:r>
                      <a:r>
                        <a:rPr lang="zh-TW" sz="32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</a:rPr>
                        <a:t>察</a:t>
                      </a:r>
                      <a:endParaRPr lang="zh-TW" sz="3200" kern="100" dirty="0">
                        <a:latin typeface="Times New Roman"/>
                        <a:ea typeface="新細明體"/>
                      </a:endParaRPr>
                    </a:p>
                  </a:txBody>
                  <a:tcPr marL="17779" marR="17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en-US" altLang="zh-TW" sz="3200" b="1" kern="100" dirty="0">
                        <a:solidFill>
                          <a:srgbClr val="0070C0"/>
                        </a:solidFill>
                        <a:latin typeface="Times New Roman"/>
                        <a:ea typeface="標楷體"/>
                      </a:endParaRP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en-US" altLang="zh-TW" sz="3200" b="1" kern="100" dirty="0">
                        <a:solidFill>
                          <a:srgbClr val="0070C0"/>
                        </a:solidFill>
                        <a:latin typeface="Times New Roman"/>
                        <a:ea typeface="標楷體"/>
                      </a:endParaRP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en-US" altLang="zh-TW" sz="3200" b="1" kern="100" dirty="0">
                        <a:solidFill>
                          <a:srgbClr val="0070C0"/>
                        </a:solidFill>
                        <a:latin typeface="Times New Roman"/>
                        <a:ea typeface="標楷體"/>
                      </a:endParaRP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察</a:t>
                      </a:r>
                      <a:endParaRPr lang="zh-TW" sz="3200" kern="100" dirty="0">
                        <a:latin typeface="Times New Roman"/>
                        <a:ea typeface="新細明體"/>
                      </a:endParaRPr>
                    </a:p>
                  </a:txBody>
                  <a:tcPr marL="17779" marR="17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en-US" altLang="zh-TW" sz="3200" b="1" kern="100" dirty="0">
                        <a:solidFill>
                          <a:srgbClr val="FF0000"/>
                        </a:solidFill>
                        <a:latin typeface="Times New Roman"/>
                        <a:ea typeface="標楷體"/>
                      </a:endParaRP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en-US" altLang="zh-TW" sz="3200" b="1" kern="100" dirty="0">
                        <a:solidFill>
                          <a:srgbClr val="FF0000"/>
                        </a:solidFill>
                        <a:latin typeface="Times New Roman"/>
                        <a:ea typeface="標楷體"/>
                      </a:endParaRP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en-US" altLang="zh-TW" sz="3200" b="1" kern="100" dirty="0">
                        <a:solidFill>
                          <a:srgbClr val="FF0000"/>
                        </a:solidFill>
                        <a:latin typeface="Times New Roman"/>
                        <a:ea typeface="標楷體"/>
                      </a:endParaRP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查</a:t>
                      </a:r>
                      <a:endParaRPr lang="zh-TW" sz="3200" kern="100" dirty="0">
                        <a:latin typeface="Times New Roman"/>
                        <a:ea typeface="新細明體"/>
                      </a:endParaRPr>
                    </a:p>
                  </a:txBody>
                  <a:tcPr marL="17779" marR="17779" marT="0" marB="0"/>
                </a:tc>
                <a:tc>
                  <a:txBody>
                    <a:bodyPr/>
                    <a:lstStyle/>
                    <a:p>
                      <a:pPr marL="622935" indent="-622935" algn="just">
                        <a:lnSpc>
                          <a:spcPts val="3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latin typeface="Times New Roman"/>
                          <a:ea typeface="標楷體"/>
                        </a:rPr>
                        <a:t>「</a:t>
                      </a:r>
                      <a:r>
                        <a:rPr lang="zh-TW" sz="24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</a:rPr>
                        <a:t>察</a:t>
                      </a:r>
                      <a:r>
                        <a:rPr lang="zh-TW" altLang="en-US" sz="2400" b="1" kern="100" dirty="0">
                          <a:latin typeface="Times New Roman"/>
                          <a:ea typeface="標楷體"/>
                        </a:rPr>
                        <a:t>」</a:t>
                      </a:r>
                      <a:r>
                        <a:rPr lang="zh-TW" sz="2400" b="1" kern="100" dirty="0">
                          <a:latin typeface="Times New Roman"/>
                          <a:ea typeface="標楷體"/>
                        </a:rPr>
                        <a:t>＝指仔細觀看、考核，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latin typeface="Times New Roman"/>
                          <a:ea typeface="標楷體"/>
                        </a:rPr>
                        <a:t>如：</a:t>
                      </a:r>
                      <a:r>
                        <a:rPr lang="zh-TW" sz="2400" b="1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洞察、覺察、體察、觀察、審</a:t>
                      </a:r>
                      <a:r>
                        <a:rPr lang="zh-TW" altLang="en-US" sz="2400" b="1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察</a:t>
                      </a:r>
                      <a:r>
                        <a:rPr lang="zh-TW" sz="2400" b="1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、</a:t>
                      </a:r>
                      <a:r>
                        <a:rPr lang="en-US" altLang="zh-TW" sz="2400" b="1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 </a:t>
                      </a:r>
                      <a:r>
                        <a:rPr lang="zh-TW" sz="2400" b="1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考察、明察暗訪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通用：</a:t>
                      </a:r>
                      <a:r>
                        <a:rPr lang="zh-TW" sz="2400" b="1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查訪＝調查案情</a:t>
                      </a:r>
                      <a:r>
                        <a:rPr lang="en-US" sz="2400" b="1" kern="10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</a:rPr>
                        <a:t>  </a:t>
                      </a:r>
                      <a:r>
                        <a:rPr lang="zh-TW" sz="2400" b="1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察訪＝觀察瞭解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</a:rPr>
                        <a:t>    </a:t>
                      </a:r>
                      <a:r>
                        <a:rPr lang="en-US" sz="2400" b="1" kern="100" baseline="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</a:rPr>
                        <a:t>  </a:t>
                      </a:r>
                      <a:r>
                        <a:rPr lang="zh-TW" sz="2400" b="1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考查＝衡量檢</a:t>
                      </a:r>
                      <a:r>
                        <a:rPr lang="zh-TW" altLang="en-US" sz="2400" b="1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查</a:t>
                      </a:r>
                      <a:r>
                        <a:rPr lang="en-US" altLang="zh-TW" sz="2400" b="1" kern="100" baseline="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    </a:t>
                      </a:r>
                      <a:r>
                        <a:rPr lang="zh-TW" sz="2400" b="1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考察＝實地觀察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  <a:p>
                      <a:pPr indent="53403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400" b="1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     </a:t>
                      </a:r>
                      <a:r>
                        <a:rPr lang="zh-TW" sz="2400" b="1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巡查＝邊走邊看</a:t>
                      </a:r>
                      <a:r>
                        <a:rPr lang="en-US" altLang="zh-TW" sz="2400" b="0" kern="100" baseline="0" dirty="0">
                          <a:solidFill>
                            <a:schemeClr val="tx1"/>
                          </a:solidFill>
                          <a:latin typeface="Times New Roman"/>
                          <a:ea typeface="新細明體"/>
                        </a:rPr>
                        <a:t>    </a:t>
                      </a:r>
                      <a:r>
                        <a:rPr lang="zh-TW" sz="2400" b="1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巡察＝巡視考察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79" marR="1777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16290"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32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</a:rPr>
                        <a:t>        </a:t>
                      </a: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en-US" altLang="zh-TW" sz="3200" b="1" kern="100" dirty="0">
                        <a:solidFill>
                          <a:srgbClr val="0000FF"/>
                        </a:solidFill>
                        <a:latin typeface="Times New Roman"/>
                        <a:ea typeface="標楷體"/>
                      </a:endParaRP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32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</a:rPr>
                        <a:t>        </a:t>
                      </a: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32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</a:rPr>
                        <a:t>     </a:t>
                      </a:r>
                      <a:r>
                        <a:rPr lang="zh-TW" sz="32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</a:rPr>
                        <a:t>查</a:t>
                      </a:r>
                      <a:endParaRPr lang="zh-TW" sz="3200" kern="100" dirty="0">
                        <a:latin typeface="Times New Roman"/>
                        <a:ea typeface="新細明體"/>
                      </a:endParaRPr>
                    </a:p>
                  </a:txBody>
                  <a:tcPr marL="17779" marR="17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en-US" altLang="zh-TW" sz="3200" b="1" kern="100" dirty="0">
                        <a:solidFill>
                          <a:srgbClr val="0070C0"/>
                        </a:solidFill>
                        <a:latin typeface="Times New Roman"/>
                        <a:ea typeface="標楷體"/>
                      </a:endParaRP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en-US" altLang="zh-TW" sz="3200" b="1" kern="100" dirty="0">
                        <a:solidFill>
                          <a:srgbClr val="0070C0"/>
                        </a:solidFill>
                        <a:latin typeface="Times New Roman"/>
                        <a:ea typeface="標楷體"/>
                      </a:endParaRP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en-US" altLang="zh-TW" sz="3200" b="1" kern="100" dirty="0">
                        <a:solidFill>
                          <a:srgbClr val="0070C0"/>
                        </a:solidFill>
                        <a:latin typeface="Times New Roman"/>
                        <a:ea typeface="標楷體"/>
                      </a:endParaRP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查</a:t>
                      </a:r>
                      <a:endParaRPr lang="zh-TW" sz="3200" kern="100" dirty="0">
                        <a:latin typeface="Times New Roman"/>
                        <a:ea typeface="新細明體"/>
                      </a:endParaRPr>
                    </a:p>
                  </a:txBody>
                  <a:tcPr marL="17779" marR="177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en-US" altLang="zh-TW" sz="3200" b="1" kern="100" dirty="0">
                        <a:solidFill>
                          <a:srgbClr val="FF0000"/>
                        </a:solidFill>
                        <a:latin typeface="Times New Roman"/>
                        <a:ea typeface="標楷體"/>
                      </a:endParaRP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en-US" altLang="zh-TW" sz="3200" b="1" kern="100" dirty="0">
                        <a:solidFill>
                          <a:srgbClr val="FF0000"/>
                        </a:solidFill>
                        <a:latin typeface="Times New Roman"/>
                        <a:ea typeface="標楷體"/>
                      </a:endParaRP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en-US" altLang="zh-TW" sz="3200" b="1" kern="100" dirty="0">
                        <a:solidFill>
                          <a:srgbClr val="FF0000"/>
                        </a:solidFill>
                        <a:latin typeface="Times New Roman"/>
                        <a:ea typeface="標楷體"/>
                      </a:endParaRP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察</a:t>
                      </a:r>
                      <a:endParaRPr lang="zh-TW" sz="3200" kern="100" dirty="0">
                        <a:latin typeface="Times New Roman"/>
                        <a:ea typeface="新細明體"/>
                      </a:endParaRPr>
                    </a:p>
                  </a:txBody>
                  <a:tcPr marL="17779" marR="17779" marT="0" marB="0"/>
                </a:tc>
                <a:tc>
                  <a:txBody>
                    <a:bodyPr/>
                    <a:lstStyle/>
                    <a:p>
                      <a:pPr marL="622935" indent="-622935" algn="just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latin typeface="Times New Roman"/>
                          <a:ea typeface="標楷體"/>
                        </a:rPr>
                        <a:t>「</a:t>
                      </a:r>
                      <a:r>
                        <a:rPr lang="zh-TW" sz="24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</a:rPr>
                        <a:t>查</a:t>
                      </a:r>
                      <a:r>
                        <a:rPr lang="zh-TW" altLang="en-US" sz="2400" b="1" kern="100" dirty="0">
                          <a:latin typeface="Times New Roman"/>
                          <a:ea typeface="標楷體"/>
                        </a:rPr>
                        <a:t>」</a:t>
                      </a:r>
                      <a:r>
                        <a:rPr lang="zh-TW" sz="2400" b="1" kern="100" dirty="0">
                          <a:latin typeface="Times New Roman"/>
                          <a:ea typeface="標楷體"/>
                        </a:rPr>
                        <a:t>＝指檢查、查驗，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latin typeface="Times New Roman"/>
                          <a:ea typeface="標楷體"/>
                        </a:rPr>
                        <a:t>如：</a:t>
                      </a:r>
                      <a:r>
                        <a:rPr lang="zh-TW" sz="2400" b="1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查報、查證、查辦、究查、追查、徹查、復查、複查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通用：</a:t>
                      </a:r>
                      <a:r>
                        <a:rPr lang="zh-TW" sz="2400" b="1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檢查＝查看點驗</a:t>
                      </a:r>
                      <a:r>
                        <a:rPr lang="en-US" altLang="zh-TW" sz="2400" b="0" kern="100" baseline="0" dirty="0">
                          <a:solidFill>
                            <a:schemeClr val="tx1"/>
                          </a:solidFill>
                          <a:latin typeface="Times New Roman"/>
                          <a:ea typeface="新細明體"/>
                        </a:rPr>
                        <a:t>    </a:t>
                      </a:r>
                      <a:r>
                        <a:rPr lang="zh-TW" sz="2400" b="1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檢察＝法律術語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  <a:p>
                      <a:pPr indent="53403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400" b="1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     </a:t>
                      </a:r>
                      <a:r>
                        <a:rPr lang="zh-TW" sz="2400" b="1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偵查＝法律術語</a:t>
                      </a:r>
                      <a:r>
                        <a:rPr lang="en-US" altLang="zh-TW" sz="2400" b="0" kern="100" baseline="0" dirty="0">
                          <a:solidFill>
                            <a:schemeClr val="tx1"/>
                          </a:solidFill>
                          <a:latin typeface="Times New Roman"/>
                          <a:ea typeface="新細明體"/>
                        </a:rPr>
                        <a:t>    </a:t>
                      </a:r>
                      <a:r>
                        <a:rPr lang="zh-TW" sz="2400" b="1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偵察＝軍事術語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  <a:p>
                      <a:pPr indent="53403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400" b="1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     </a:t>
                      </a:r>
                      <a:r>
                        <a:rPr lang="zh-TW" sz="2400" b="1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查看＝檢驗事情</a:t>
                      </a:r>
                      <a:r>
                        <a:rPr lang="en-US" altLang="zh-TW" sz="2400" b="0" kern="100" baseline="0" dirty="0">
                          <a:solidFill>
                            <a:schemeClr val="tx1"/>
                          </a:solidFill>
                          <a:latin typeface="Times New Roman"/>
                          <a:ea typeface="新細明體"/>
                        </a:rPr>
                        <a:t>    </a:t>
                      </a:r>
                      <a:r>
                        <a:rPr lang="zh-TW" sz="2400" b="1" kern="10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</a:rPr>
                        <a:t>察看＝仔細觀看</a:t>
                      </a:r>
                      <a:endParaRPr lang="zh-TW" sz="2400" kern="100" dirty="0">
                        <a:latin typeface="Times New Roman"/>
                        <a:ea typeface="新細明體"/>
                      </a:endParaRPr>
                    </a:p>
                  </a:txBody>
                  <a:tcPr marL="17779" marR="17779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7388352" y="1261872"/>
            <a:ext cx="1609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指一次到位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388352" y="1883544"/>
            <a:ext cx="1609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指循序漸進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85727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7803" y="60385"/>
            <a:ext cx="11412747" cy="6418053"/>
          </a:xfrm>
        </p:spPr>
        <p:txBody>
          <a:bodyPr/>
          <a:lstStyle/>
          <a:p>
            <a:pPr marL="0" lvl="0" indent="0" algn="ctr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zh-TW" altLang="en-US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教育部  函</a:t>
            </a:r>
            <a:endParaRPr lang="en-US" altLang="zh-TW" sz="28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eaLnBrk="1" fontAlgn="auto" hangingPunct="1">
              <a:lnSpc>
                <a:spcPts val="16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zh-TW" altLang="en-US" sz="2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受文者：國立○○高級中學</a:t>
            </a:r>
            <a:endParaRPr lang="en-US" altLang="zh-TW" sz="20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eaLnBrk="1" fontAlgn="auto" hangingPunct="1">
              <a:lnSpc>
                <a:spcPts val="16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zh-TW" altLang="en-US" sz="2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主旨：</a:t>
            </a:r>
            <a:r>
              <a:rPr lang="zh-TW" altLang="en-US" sz="2000" b="1" u="sng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zh-TW" altLang="en-US" sz="20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因應</a:t>
            </a:r>
            <a:r>
              <a:rPr lang="zh-TW" altLang="en-US" sz="2000" u="sng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嚴重特殊傳染性肺炎疫情，請貴校持續落實實施線上教學演練</a:t>
            </a:r>
            <a:r>
              <a:rPr lang="zh-TW" altLang="en-US" sz="20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，並依說明辦理，</a:t>
            </a:r>
            <a:r>
              <a:rPr lang="zh-TW" altLang="en-US" sz="20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請查照</a:t>
            </a:r>
            <a:r>
              <a:rPr lang="zh-TW" altLang="en-US" sz="2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0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eaLnBrk="1" fontAlgn="auto" hangingPunct="1">
              <a:lnSpc>
                <a:spcPts val="16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zh-TW" altLang="en-US" sz="2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（主旨＝</a:t>
            </a:r>
            <a:r>
              <a:rPr lang="zh-TW" altLang="en-US" sz="2000" b="1" u="sng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起首語</a:t>
            </a:r>
            <a:r>
              <a:rPr lang="zh-TW" altLang="en-US" sz="2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zh-TW" altLang="en-US" sz="2000" b="1" u="sng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本案主要意旨</a:t>
            </a:r>
            <a:r>
              <a:rPr lang="zh-TW" altLang="en-US" sz="2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zh-TW" altLang="en-US" sz="20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期望語</a:t>
            </a:r>
            <a:r>
              <a:rPr lang="zh-TW" altLang="en-US" sz="2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 </a:t>
            </a:r>
          </a:p>
          <a:p>
            <a:pPr marL="0" lvl="0" indent="0" eaLnBrk="1" fontAlgn="auto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zh-TW" altLang="en-US" sz="2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說明：</a:t>
            </a:r>
            <a:r>
              <a:rPr lang="zh-TW" altLang="zh-TW" sz="600" b="1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 </a:t>
            </a:r>
            <a:endParaRPr lang="zh-TW" altLang="en-US" sz="20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eaLnBrk="1" fontAlgn="auto" hangingPunct="1">
              <a:lnSpc>
                <a:spcPts val="2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依據「高級中等以下學校線上課程教學與學習參考指引」（如附件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）及「高級中等以下學校</a:t>
            </a:r>
            <a:endParaRPr lang="en-US" altLang="zh-TW" sz="2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eaLnBrk="1" fontAlgn="auto" hangingPunct="1">
              <a:lnSpc>
                <a:spcPts val="2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線上教學演練注意事項」（如附件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）辦理</a:t>
            </a:r>
            <a:r>
              <a:rPr lang="zh-TW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sz="2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引據</a:t>
            </a:r>
            <a:r>
              <a:rPr lang="en-US" altLang="zh-TW" sz="2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敘述辦理本案之依據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法令、文號、計畫、會議決議</a:t>
            </a:r>
            <a:r>
              <a:rPr lang="en-US" altLang="zh-TW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sz="1600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 </a:t>
            </a:r>
            <a:r>
              <a:rPr lang="en-US" altLang="zh-TW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</a:p>
          <a:p>
            <a:pPr marL="0" lvl="0" indent="0" eaLnBrk="1" fontAlgn="auto" hangingPunct="1">
              <a:lnSpc>
                <a:spcPts val="2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為持續掌握線上教學人力及資源調配，整備網路連線情形，並使學校師生更臻熟練線上教學設</a:t>
            </a:r>
            <a:endParaRPr lang="en-US" altLang="zh-TW" sz="2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eaLnBrk="1" fontAlgn="auto" hangingPunct="1">
              <a:lnSpc>
                <a:spcPts val="2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備及操作方式，請貴校持續實施線上教學演練，說明如下：</a:t>
            </a:r>
          </a:p>
          <a:p>
            <a:pPr marL="0" lvl="0" indent="0" eaLnBrk="1" fontAlgn="auto" hangingPunct="1">
              <a:lnSpc>
                <a:spcPts val="2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對象：全國公、私立高級中等學校。</a:t>
            </a:r>
          </a:p>
          <a:p>
            <a:pPr marL="0" lvl="0" indent="0" eaLnBrk="1" fontAlgn="auto" hangingPunct="1">
              <a:lnSpc>
                <a:spcPts val="2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日期：自即日起至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日止（即暑假開始前）實施完畢。</a:t>
            </a:r>
          </a:p>
          <a:p>
            <a:pPr marL="0" lvl="0" indent="0" eaLnBrk="1" fontAlgn="auto" hangingPunct="1">
              <a:lnSpc>
                <a:spcPts val="2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規模：各校全部班級皆須實施。</a:t>
            </a:r>
          </a:p>
          <a:p>
            <a:pPr marL="0" lvl="0" indent="0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方式：居家演練為主，在校演練為輔。</a:t>
            </a:r>
            <a:r>
              <a:rPr lang="en-US" altLang="zh-TW" sz="2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申述</a:t>
            </a:r>
            <a:r>
              <a:rPr lang="en-US" altLang="zh-TW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(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敘述發文之來龍去脈、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人事地時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或分析利弊因素</a:t>
            </a:r>
            <a:r>
              <a:rPr lang="en-US" altLang="zh-TW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1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eaLnBrk="1" fontAlgn="auto" hangingPunct="1">
              <a:lnSpc>
                <a:spcPts val="2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三、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請貴校於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日前將「高級中等學校辦理線上教學演練調查表」（如附件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）免備文逕寄</a:t>
            </a:r>
            <a:endParaRPr lang="en-US" altLang="zh-TW" sz="2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eaLnBrk="1" fontAlgn="auto" hangingPunct="1">
              <a:lnSpc>
                <a:spcPts val="2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至本部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國民及學前教育署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承辦人周玫君，電話：（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04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3706-1628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，電子檔請先行寄至指定信箱 </a:t>
            </a:r>
            <a:endParaRPr lang="en-US" altLang="zh-TW" sz="2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eaLnBrk="1" fontAlgn="auto" hangingPunct="1">
              <a:lnSpc>
                <a:spcPts val="2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（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e-22c4@mail.k12ea.gov.tw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）。</a:t>
            </a:r>
            <a:r>
              <a:rPr lang="en-US" altLang="zh-TW" sz="2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歸結</a:t>
            </a:r>
            <a:r>
              <a:rPr lang="en-US" altLang="zh-TW" sz="2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sz="4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敘述發文機關見解看法或向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受文者提出具體要求及作法</a:t>
            </a:r>
            <a:r>
              <a:rPr lang="en-US" altLang="zh-TW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sz="1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eaLnBrk="1" fontAlgn="auto" hangingPunct="1">
              <a:lnSpc>
                <a:spcPts val="2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四、本案參與規劃及演練之有功人員（含教師與行政人員），得由地方政府、學校依權責核予相關</a:t>
            </a:r>
            <a:endParaRPr lang="en-US" altLang="zh-TW" sz="2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eaLnBrk="1" fontAlgn="auto" hangingPunct="1">
              <a:lnSpc>
                <a:spcPts val="2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獎勵。</a:t>
            </a:r>
            <a:r>
              <a:rPr lang="en-US" altLang="zh-TW" sz="2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補述</a:t>
            </a:r>
            <a:r>
              <a:rPr lang="en-US" altLang="zh-TW" sz="2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其他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補充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事項</a:t>
            </a:r>
            <a:r>
              <a:rPr lang="en-US" altLang="zh-TW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</a:p>
          <a:p>
            <a:pPr marL="0" lvl="0" indent="0" eaLnBrk="1" fontAlgn="auto" hangingPunct="1">
              <a:lnSpc>
                <a:spcPts val="14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正本：各公</a:t>
            </a:r>
            <a:r>
              <a:rPr lang="en-US" altLang="zh-TW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私</a:t>
            </a:r>
            <a:r>
              <a:rPr lang="en-US" altLang="zh-TW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立高級中學</a:t>
            </a:r>
          </a:p>
          <a:p>
            <a:pPr marL="0" lvl="0" indent="0" eaLnBrk="1" fontAlgn="auto" hangingPunct="1">
              <a:lnSpc>
                <a:spcPts val="14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副本：</a:t>
            </a:r>
          </a:p>
          <a:p>
            <a:pPr marL="0" lvl="0" indent="0" eaLnBrk="1" fontAlgn="auto" hangingPunct="1">
              <a:lnSpc>
                <a:spcPts val="2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部長 ○○○</a:t>
            </a:r>
          </a:p>
        </p:txBody>
      </p:sp>
      <p:cxnSp>
        <p:nvCxnSpPr>
          <p:cNvPr id="4" name="直線單箭頭接點 3"/>
          <p:cNvCxnSpPr/>
          <p:nvPr/>
        </p:nvCxnSpPr>
        <p:spPr>
          <a:xfrm flipH="1" flipV="1">
            <a:off x="1371602" y="1151627"/>
            <a:ext cx="1811545" cy="181152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" name="直線單箭頭接點 5"/>
          <p:cNvCxnSpPr/>
          <p:nvPr/>
        </p:nvCxnSpPr>
        <p:spPr>
          <a:xfrm flipH="1" flipV="1">
            <a:off x="4377608" y="1155939"/>
            <a:ext cx="543761" cy="112144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7" name="直線單箭頭接點 6"/>
          <p:cNvCxnSpPr/>
          <p:nvPr/>
        </p:nvCxnSpPr>
        <p:spPr>
          <a:xfrm flipV="1">
            <a:off x="6642341" y="1168878"/>
            <a:ext cx="4226944" cy="267418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1" name="文字方塊 10"/>
          <p:cNvSpPr txBox="1"/>
          <p:nvPr/>
        </p:nvSpPr>
        <p:spPr>
          <a:xfrm>
            <a:off x="4528572" y="5541852"/>
            <a:ext cx="7274386" cy="1246495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defRPr/>
            </a:pP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說明：</a:t>
            </a:r>
            <a:endParaRPr lang="en-US" altLang="zh-TW" sz="1600" kern="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1800"/>
              </a:lnSpc>
              <a:defRPr/>
            </a:pPr>
            <a:r>
              <a:rPr lang="en-US" altLang="zh-TW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一、寫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引據</a:t>
            </a:r>
            <a:r>
              <a:rPr lang="en-US" altLang="zh-TW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敘述辦理本案係依據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法令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、文號、計畫、會議決議</a:t>
            </a:r>
            <a:r>
              <a:rPr lang="en-US" altLang="zh-TW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>
              <a:lnSpc>
                <a:spcPts val="1800"/>
              </a:lnSpc>
              <a:defRPr/>
            </a:pP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二、寫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申述</a:t>
            </a:r>
            <a:r>
              <a:rPr lang="en-US" altLang="zh-TW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敘述發文之來龍去脈、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人事地時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或分析利弊因素</a:t>
            </a:r>
            <a:r>
              <a:rPr lang="en-US" altLang="zh-TW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1600" kern="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1800"/>
              </a:lnSpc>
              <a:defRPr/>
            </a:pP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三、寫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歸結</a:t>
            </a:r>
            <a:r>
              <a:rPr lang="en-US" altLang="zh-TW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敘述發文機關見解看法或向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受文者提出具體要求及作法</a:t>
            </a:r>
            <a:r>
              <a:rPr lang="en-US" altLang="zh-TW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>
              <a:lnSpc>
                <a:spcPts val="1800"/>
              </a:lnSpc>
              <a:defRPr/>
            </a:pP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四、寫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補述</a:t>
            </a:r>
            <a:r>
              <a:rPr lang="en-US" altLang="zh-TW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敘述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其他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補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充事項</a:t>
            </a:r>
            <a:r>
              <a:rPr lang="en-US" altLang="zh-TW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8645340" y="2820192"/>
            <a:ext cx="3304702" cy="116955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140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主旨</a:t>
            </a:r>
            <a:r>
              <a:rPr lang="en-US" altLang="zh-TW" sz="140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=</a:t>
            </a:r>
            <a:r>
              <a:rPr lang="zh-TW" altLang="en-US" sz="140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發生什麼事，如何做。</a:t>
            </a:r>
            <a:endParaRPr lang="en-US" altLang="zh-TW" sz="1400" dirty="0">
              <a:solidFill>
                <a:srgbClr val="33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zh-TW" altLang="en-US" sz="140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主旨</a:t>
            </a:r>
            <a:r>
              <a:rPr lang="en-US" altLang="zh-TW" sz="140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=(</a:t>
            </a:r>
            <a:r>
              <a:rPr lang="zh-TW" altLang="en-US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起首語</a:t>
            </a:r>
            <a:r>
              <a:rPr lang="en-US" altLang="zh-TW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本案主要意旨</a:t>
            </a:r>
            <a:r>
              <a:rPr lang="en-US" altLang="zh-TW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期望語</a:t>
            </a:r>
            <a:r>
              <a:rPr lang="en-US" altLang="zh-TW" sz="140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1400" dirty="0">
              <a:solidFill>
                <a:srgbClr val="33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zh-TW" altLang="en-US" sz="140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主旨</a:t>
            </a:r>
            <a:r>
              <a:rPr lang="en-US" altLang="zh-TW" sz="140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=</a:t>
            </a:r>
            <a:r>
              <a:rPr lang="zh-TW" altLang="en-US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有關</a:t>
            </a:r>
            <a:r>
              <a:rPr lang="zh-TW" altLang="en-US" sz="1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en-US" altLang="zh-TW" sz="1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sz="1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事</a:t>
            </a:r>
            <a:r>
              <a:rPr lang="en-US" altLang="zh-TW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sz="1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請您怎麼辦</a:t>
            </a:r>
            <a:r>
              <a:rPr lang="en-US" altLang="zh-TW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期望語</a:t>
            </a:r>
            <a:endParaRPr lang="en-US" altLang="zh-TW" sz="1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zh-TW" altLang="en-US" sz="140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主旨</a:t>
            </a:r>
            <a:r>
              <a:rPr lang="en-US" altLang="zh-TW" sz="140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=</a:t>
            </a:r>
            <a:r>
              <a:rPr lang="zh-TW" altLang="en-US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en-US" altLang="zh-TW" sz="140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r>
              <a:rPr lang="zh-TW" altLang="en-US" sz="140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事</a:t>
            </a:r>
            <a:r>
              <a:rPr lang="en-US" altLang="zh-TW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sz="140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發文給您</a:t>
            </a:r>
            <a:r>
              <a:rPr lang="en-US" altLang="zh-TW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期望語</a:t>
            </a:r>
            <a:endParaRPr lang="en-US" altLang="zh-TW" sz="1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zh-TW" altLang="en-US" sz="1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主旨</a:t>
            </a:r>
            <a:r>
              <a:rPr lang="en-US" altLang="zh-TW" sz="1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=</a:t>
            </a:r>
            <a:r>
              <a:rPr lang="zh-TW" altLang="en-US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檢送</a:t>
            </a:r>
            <a:r>
              <a:rPr lang="en-US" altLang="zh-TW" sz="140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r>
              <a:rPr lang="en-US" altLang="zh-TW" sz="1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1</a:t>
            </a:r>
            <a:r>
              <a:rPr lang="zh-TW" altLang="en-US" sz="1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份請協助公告</a:t>
            </a:r>
            <a:r>
              <a:rPr lang="en-US" altLang="zh-TW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期望語</a:t>
            </a:r>
            <a:endParaRPr lang="en-US" altLang="zh-TW" sz="1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935472" y="455130"/>
            <a:ext cx="7227109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主旨之內容結構</a:t>
            </a:r>
            <a:r>
              <a:rPr lang="en-US" altLang="zh-TW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=</a:t>
            </a:r>
            <a:r>
              <a:rPr lang="zh-TW" altLang="en-US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起首語</a:t>
            </a:r>
            <a:r>
              <a:rPr lang="en-US" altLang="zh-TW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本案主要意旨</a:t>
            </a:r>
            <a:r>
              <a:rPr lang="en-US" altLang="zh-TW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期望語</a:t>
            </a:r>
            <a:r>
              <a:rPr lang="en-US" altLang="zh-TW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&lt;50─60</a:t>
            </a:r>
            <a:r>
              <a:rPr lang="zh-TW" altLang="en-US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個字或</a:t>
            </a:r>
            <a:r>
              <a:rPr lang="en-US" altLang="zh-TW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個行列</a:t>
            </a:r>
            <a:endParaRPr lang="zh-TW" altLang="en-US" kern="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319546" y="1494979"/>
            <a:ext cx="3727201" cy="33855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16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說明</a:t>
            </a:r>
            <a:r>
              <a:rPr lang="en-US" altLang="zh-TW" sz="1600" kern="0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=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引據</a:t>
            </a:r>
            <a:r>
              <a:rPr lang="en-US" altLang="zh-TW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申述</a:t>
            </a:r>
            <a:r>
              <a:rPr lang="en-US" altLang="zh-TW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歸結</a:t>
            </a:r>
            <a:r>
              <a:rPr lang="en-US" altLang="zh-TW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附件</a:t>
            </a:r>
            <a:r>
              <a:rPr lang="en-US" altLang="zh-TW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補充事項</a:t>
            </a:r>
          </a:p>
        </p:txBody>
      </p:sp>
    </p:spTree>
    <p:extLst>
      <p:ext uri="{BB962C8B-B14F-4D97-AF65-F5344CB8AC3E}">
        <p14:creationId xmlns:p14="http://schemas.microsoft.com/office/powerpoint/2010/main" val="531877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95299" y="155448"/>
            <a:ext cx="11521440" cy="950976"/>
          </a:xfrm>
        </p:spPr>
        <p:txBody>
          <a:bodyPr>
            <a:normAutofit fontScale="90000"/>
          </a:bodyPr>
          <a:lstStyle/>
          <a:p>
            <a:pPr lvl="0" algn="ctr">
              <a:lnSpc>
                <a:spcPts val="3620"/>
              </a:lnSpc>
              <a:spcBef>
                <a:spcPct val="20000"/>
              </a:spcBef>
              <a:defRPr/>
            </a:pPr>
            <a:r>
              <a:rPr lang="zh-TW" altLang="en-US" sz="440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公文</a:t>
            </a:r>
            <a:r>
              <a:rPr lang="zh-TW" altLang="zh-TW" sz="440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慣用語詞</a:t>
            </a:r>
            <a:br>
              <a:rPr lang="en-US" altLang="zh-TW" sz="440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8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(</a:t>
            </a:r>
            <a:r>
              <a:rPr lang="zh-TW" altLang="en-US" sz="28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立法慣用語詞－</a:t>
            </a:r>
            <a:r>
              <a:rPr lang="en-US" altLang="zh-TW" sz="28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76</a:t>
            </a:r>
            <a:r>
              <a:rPr lang="zh-TW" altLang="en-US" sz="28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年</a:t>
            </a:r>
            <a:r>
              <a:rPr lang="en-US" altLang="zh-TW" sz="28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8</a:t>
            </a:r>
            <a:r>
              <a:rPr lang="zh-TW" altLang="en-US" sz="28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月</a:t>
            </a:r>
            <a:r>
              <a:rPr lang="en-US" altLang="zh-TW" sz="28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</a:t>
            </a:r>
            <a:r>
              <a:rPr lang="zh-TW" altLang="en-US" sz="28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日立法院（</a:t>
            </a:r>
            <a:r>
              <a:rPr lang="en-US" altLang="zh-TW" sz="28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76</a:t>
            </a:r>
            <a:r>
              <a:rPr lang="zh-TW" altLang="en-US" sz="28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）台處議字第</a:t>
            </a:r>
            <a:r>
              <a:rPr lang="en-US" altLang="zh-TW" sz="28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1848</a:t>
            </a:r>
            <a:r>
              <a:rPr lang="zh-TW" altLang="en-US" sz="28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號函</a:t>
            </a: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頒</a:t>
            </a:r>
            <a:r>
              <a:rPr lang="en-US" altLang="zh-TW" sz="28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)</a:t>
            </a:r>
            <a:endParaRPr lang="zh-TW" altLang="en-US" sz="440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36899" name="內容版面配置區 2"/>
          <p:cNvSpPr>
            <a:spLocks noGrp="1"/>
          </p:cNvSpPr>
          <p:nvPr>
            <p:ph idx="1"/>
          </p:nvPr>
        </p:nvSpPr>
        <p:spPr>
          <a:xfrm>
            <a:off x="192505" y="1242830"/>
            <a:ext cx="12218951" cy="5138720"/>
          </a:xfrm>
        </p:spPr>
        <p:txBody>
          <a:bodyPr>
            <a:noAutofit/>
          </a:bodyPr>
          <a:lstStyle/>
          <a:p>
            <a:pPr marL="341750" indent="-341750">
              <a:defRPr/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文中</a:t>
            </a:r>
            <a:r>
              <a:rPr lang="zh-TW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僅有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連接詞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時，須用「</a:t>
            </a:r>
            <a:r>
              <a:rPr lang="zh-TW" altLang="zh-TW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」字；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如：甲</a:t>
            </a: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乙。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1750" indent="-341750">
              <a:defRPr/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個連接詞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時，則上用「</a:t>
            </a:r>
            <a:r>
              <a:rPr lang="zh-TW" altLang="zh-TW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」字，下用「</a:t>
            </a:r>
            <a:r>
              <a:rPr lang="zh-TW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」字，不用「</a:t>
            </a:r>
            <a:r>
              <a:rPr lang="zh-TW" altLang="zh-TW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暨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」字作為連接詞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；如：甲</a:t>
            </a: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乙</a:t>
            </a: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丙或</a:t>
            </a:r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甲、乙</a:t>
            </a: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丙。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1750" indent="-341750">
              <a:defRPr/>
            </a:pPr>
            <a:r>
              <a:rPr lang="zh-TW" altLang="zh-TW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zh-TW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暨</a:t>
            </a:r>
            <a:r>
              <a:rPr lang="zh-TW" altLang="zh-TW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」字</a:t>
            </a:r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有典雅莊重的意味，所以作為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標題</a:t>
            </a:r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專有名詞</a:t>
            </a:r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，或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較正式</a:t>
            </a:r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隆重</a:t>
            </a:r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場合</a:t>
            </a:r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使用，如：「</a:t>
            </a:r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慶祝國父誕辰暨中華文化復興節</a:t>
            </a:r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」、</a:t>
            </a:r>
            <a:endParaRPr lang="en-US" altLang="zh-TW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  <a:defRPr/>
            </a:pPr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「</a:t>
            </a:r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歡迎董事長暨夫人蒞臨指導</a:t>
            </a:r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」、「</a:t>
            </a:r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資訊管理暨工程學系</a:t>
            </a:r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」等。</a:t>
            </a:r>
            <a:endParaRPr lang="en-US" altLang="zh-TW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1750" indent="-341750">
              <a:defRPr/>
            </a:pPr>
            <a:r>
              <a:rPr lang="zh-TW" altLang="zh-TW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個連接詞</a:t>
            </a:r>
            <a:r>
              <a:rPr lang="zh-TW" altLang="zh-TW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如：甲</a:t>
            </a: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乙</a:t>
            </a: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丙</a:t>
            </a: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丁。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1750" indent="-341750">
              <a:defRPr/>
            </a:pPr>
            <a:r>
              <a:rPr lang="zh-TW" altLang="zh-TW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個連接詞</a:t>
            </a:r>
            <a:r>
              <a:rPr lang="zh-TW" altLang="zh-TW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如：甲</a:t>
            </a: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乙</a:t>
            </a: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丙</a:t>
            </a: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丁</a:t>
            </a: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戊。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1750" indent="-341750">
              <a:defRPr/>
            </a:pPr>
            <a:r>
              <a:rPr lang="zh-TW" altLang="zh-TW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個連接詞</a:t>
            </a:r>
            <a:r>
              <a:rPr lang="zh-TW" altLang="zh-TW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時，</a:t>
            </a:r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如：甲</a:t>
            </a: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乙</a:t>
            </a: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丙</a:t>
            </a: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丁</a:t>
            </a: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戊</a:t>
            </a: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庚。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1750" indent="-341750">
              <a:defRPr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917825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標題 1"/>
          <p:cNvSpPr>
            <a:spLocks noGrp="1"/>
          </p:cNvSpPr>
          <p:nvPr>
            <p:ph type="title"/>
          </p:nvPr>
        </p:nvSpPr>
        <p:spPr>
          <a:xfrm>
            <a:off x="432943" y="155448"/>
            <a:ext cx="11521440" cy="950976"/>
          </a:xfrm>
        </p:spPr>
        <p:txBody>
          <a:bodyPr>
            <a:normAutofit fontScale="90000"/>
          </a:bodyPr>
          <a:lstStyle/>
          <a:p>
            <a:pPr lvl="0" algn="ctr">
              <a:lnSpc>
                <a:spcPts val="3620"/>
              </a:lnSpc>
              <a:spcBef>
                <a:spcPct val="20000"/>
              </a:spcBef>
              <a:defRPr/>
            </a:pPr>
            <a:r>
              <a:rPr lang="zh-TW" altLang="en-US" sz="440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公文</a:t>
            </a:r>
            <a:r>
              <a:rPr lang="zh-TW" altLang="zh-TW" sz="440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慣用語詞</a:t>
            </a:r>
            <a:br>
              <a:rPr lang="en-US" altLang="zh-TW" sz="440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000" b="1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(</a:t>
            </a:r>
            <a:r>
              <a:rPr lang="zh-TW" altLang="en-US" sz="3000" b="1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立法慣用語詞－</a:t>
            </a:r>
            <a:r>
              <a:rPr lang="en-US" altLang="zh-TW" sz="3000" b="1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76</a:t>
            </a:r>
            <a:r>
              <a:rPr lang="zh-TW" altLang="en-US" sz="3000" b="1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年</a:t>
            </a:r>
            <a:r>
              <a:rPr lang="en-US" altLang="zh-TW" sz="3000" b="1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8</a:t>
            </a:r>
            <a:r>
              <a:rPr lang="zh-TW" altLang="en-US" sz="3000" b="1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月</a:t>
            </a:r>
            <a:r>
              <a:rPr lang="en-US" altLang="zh-TW" sz="3000" b="1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</a:t>
            </a:r>
            <a:r>
              <a:rPr lang="zh-TW" altLang="en-US" sz="3000" b="1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日立法院（</a:t>
            </a:r>
            <a:r>
              <a:rPr lang="en-US" altLang="zh-TW" sz="3000" b="1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76</a:t>
            </a:r>
            <a:r>
              <a:rPr lang="zh-TW" altLang="en-US" sz="3000" b="1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）台處議字第</a:t>
            </a:r>
            <a:r>
              <a:rPr lang="en-US" altLang="zh-TW" sz="3000" b="1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1848</a:t>
            </a:r>
            <a:r>
              <a:rPr lang="zh-TW" altLang="en-US" sz="3000" b="1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號函</a:t>
            </a:r>
            <a:r>
              <a:rPr lang="zh-TW" altLang="en-US" sz="3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頒</a:t>
            </a:r>
            <a:r>
              <a:rPr lang="en-US" altLang="zh-TW" sz="3000" b="1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)</a:t>
            </a:r>
            <a:endParaRPr lang="zh-TW" altLang="en-US" sz="30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18915" name="內容版面配置區 2"/>
          <p:cNvSpPr>
            <a:spLocks noGrp="1"/>
          </p:cNvSpPr>
          <p:nvPr>
            <p:ph idx="1"/>
          </p:nvPr>
        </p:nvSpPr>
        <p:spPr>
          <a:xfrm>
            <a:off x="327259" y="1266066"/>
            <a:ext cx="11404494" cy="52694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zh-TW" sz="32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省市政府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」或「</a:t>
            </a:r>
            <a:r>
              <a:rPr lang="zh-TW" altLang="zh-TW" sz="32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省政府及直轄市政府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」用語，均改為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  <a:defRPr/>
            </a:pP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zh-TW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省（市）政府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zh-TW" sz="32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縣市政府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」改為「</a:t>
            </a:r>
            <a:r>
              <a:rPr lang="zh-TW" altLang="zh-TW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縣（市）政府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」。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zh-TW" sz="32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鄉、鎮公所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」改為「</a:t>
            </a:r>
            <a:r>
              <a:rPr lang="zh-TW" altLang="zh-TW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鄉（鎮）公所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」。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zh-TW" sz="32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鄉、鎮（縣轄市）公所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」改為「</a:t>
            </a:r>
            <a:r>
              <a:rPr lang="zh-TW" altLang="zh-TW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鄉（鎮、市）公所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zh-TW" sz="32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鄉、鎮（市）、區公所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」改為「</a:t>
            </a:r>
            <a:r>
              <a:rPr lang="zh-TW" altLang="zh-TW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鄉（鎮、市、區）公所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核定、備查之用法，如下：</a:t>
            </a:r>
          </a:p>
          <a:p>
            <a:pPr>
              <a:defRPr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r>
              <a:rPr lang="zh-TW" altLang="en-US" sz="32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擬訂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計畫，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請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核定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。」</a:t>
            </a:r>
          </a:p>
          <a:p>
            <a:pPr>
              <a:defRPr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r>
              <a:rPr lang="zh-TW" altLang="en-US" sz="32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訂定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計畫，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請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備查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。」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426651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標題 1"/>
          <p:cNvSpPr>
            <a:spLocks noGrp="1"/>
          </p:cNvSpPr>
          <p:nvPr>
            <p:ph type="title"/>
          </p:nvPr>
        </p:nvSpPr>
        <p:spPr>
          <a:xfrm>
            <a:off x="301752" y="73152"/>
            <a:ext cx="11509702" cy="1212815"/>
          </a:xfrm>
        </p:spPr>
        <p:txBody>
          <a:bodyPr/>
          <a:lstStyle/>
          <a:p>
            <a:pPr algn="ctr"/>
            <a:r>
              <a:rPr lang="zh-TW" altLang="en-US" sz="4001" dirty="0">
                <a:latin typeface="標楷體" panose="03000509000000000000" pitchFamily="65" charset="-120"/>
                <a:ea typeface="標楷體" panose="03000509000000000000" pitchFamily="65" charset="-120"/>
              </a:rPr>
              <a:t>公文書橫式書寫數字使用原則</a:t>
            </a:r>
            <a:br>
              <a:rPr lang="en-US" altLang="zh-TW" sz="400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（行政院</a:t>
            </a:r>
            <a:r>
              <a:rPr lang="en-US" altLang="zh-TW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93</a:t>
            </a: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17</a:t>
            </a: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日院臺秘字第</a:t>
            </a:r>
            <a:r>
              <a:rPr lang="en-US" altLang="zh-TW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0930089122</a:t>
            </a: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號函頒） </a:t>
            </a:r>
          </a:p>
        </p:txBody>
      </p:sp>
      <p:sp>
        <p:nvSpPr>
          <p:cNvPr id="1252355" name="內容版面配置區 2"/>
          <p:cNvSpPr>
            <a:spLocks noGrp="1"/>
          </p:cNvSpPr>
          <p:nvPr>
            <p:ph idx="1"/>
          </p:nvPr>
        </p:nvSpPr>
        <p:spPr>
          <a:xfrm>
            <a:off x="741145" y="1349526"/>
            <a:ext cx="10888098" cy="5332395"/>
          </a:xfrm>
        </p:spPr>
        <p:txBody>
          <a:bodyPr/>
          <a:lstStyle/>
          <a:p>
            <a:pPr marL="1249051" indent="-1249051" eaLnBrk="1" hangingPunct="1">
              <a:lnSpc>
                <a:spcPts val="4500"/>
              </a:lnSpc>
              <a:buNone/>
              <a:defRPr/>
            </a:pPr>
            <a:r>
              <a:rPr lang="zh-TW" altLang="en-US" sz="3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◎</a:t>
            </a:r>
            <a:r>
              <a:rPr lang="zh-TW" altLang="en-US" sz="3600" b="1" dirty="0">
                <a:solidFill>
                  <a:srgbClr val="33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代號（碼）：</a:t>
            </a:r>
            <a:r>
              <a:rPr lang="en-US" altLang="zh-TW" sz="3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ISBN </a:t>
            </a:r>
            <a:r>
              <a:rPr lang="en-US" altLang="zh-TW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988</a:t>
            </a:r>
            <a:r>
              <a:rPr lang="en-US" altLang="zh-TW" sz="3600" b="1" dirty="0">
                <a:solidFill>
                  <a:srgbClr val="064FB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en-US" altLang="zh-TW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133</a:t>
            </a:r>
            <a:r>
              <a:rPr lang="en-US" altLang="zh-TW" sz="3600" b="1" dirty="0">
                <a:solidFill>
                  <a:srgbClr val="064FB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en-US" altLang="zh-TW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005</a:t>
            </a:r>
            <a:r>
              <a:rPr lang="en-US" altLang="zh-TW" sz="3600" b="1" dirty="0">
                <a:solidFill>
                  <a:srgbClr val="064FB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en-US" altLang="zh-TW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en-US" altLang="zh-TW" sz="3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  <a:p>
            <a:pPr marL="1249051" indent="-1249051" eaLnBrk="1" hangingPunct="1">
              <a:lnSpc>
                <a:spcPts val="4500"/>
              </a:lnSpc>
              <a:buNone/>
              <a:defRPr/>
            </a:pPr>
            <a:r>
              <a:rPr lang="zh-TW" altLang="en-US" sz="3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◎</a:t>
            </a:r>
            <a:r>
              <a:rPr lang="zh-TW" altLang="en-US" sz="3600" b="1" dirty="0">
                <a:solidFill>
                  <a:srgbClr val="33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國民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身分證</a:t>
            </a:r>
            <a:r>
              <a:rPr lang="zh-TW" altLang="en-US" sz="3600" b="1" dirty="0">
                <a:solidFill>
                  <a:srgbClr val="33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統一編號：</a:t>
            </a:r>
            <a:r>
              <a:rPr lang="en-US" altLang="zh-TW" sz="3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</a:t>
            </a:r>
            <a:r>
              <a:rPr lang="en-US" altLang="zh-TW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234567890</a:t>
            </a:r>
            <a:r>
              <a:rPr lang="en-US" altLang="zh-TW" sz="3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  <a:p>
            <a:pPr marL="1249051" indent="-1249051" eaLnBrk="1" hangingPunct="1">
              <a:lnSpc>
                <a:spcPts val="4500"/>
              </a:lnSpc>
              <a:buNone/>
              <a:defRPr/>
            </a:pPr>
            <a:r>
              <a:rPr lang="zh-TW" altLang="en-US" sz="3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◎</a:t>
            </a:r>
            <a:r>
              <a:rPr lang="zh-TW" altLang="en-US" sz="3600" b="1" dirty="0">
                <a:solidFill>
                  <a:srgbClr val="33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編號：</a:t>
            </a:r>
            <a:r>
              <a:rPr lang="zh-TW" altLang="en-US" sz="3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附表（件）</a:t>
            </a:r>
            <a:r>
              <a:rPr lang="en-US" altLang="zh-TW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3600" b="1" dirty="0">
              <a:solidFill>
                <a:srgbClr val="3333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249051" indent="-1249051" eaLnBrk="1" hangingPunct="1">
              <a:lnSpc>
                <a:spcPts val="4500"/>
              </a:lnSpc>
              <a:buNone/>
              <a:defRPr/>
            </a:pPr>
            <a:r>
              <a:rPr lang="zh-TW" altLang="en-US" sz="3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◎</a:t>
            </a:r>
            <a:r>
              <a:rPr lang="zh-TW" altLang="en-US" sz="3600" b="1" dirty="0">
                <a:solidFill>
                  <a:srgbClr val="33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發文字號：</a:t>
            </a:r>
            <a:r>
              <a:rPr lang="zh-TW" altLang="en-US" sz="3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院臺秘字第</a:t>
            </a:r>
            <a:r>
              <a:rPr lang="en-US" altLang="zh-TW" sz="3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0930086517</a:t>
            </a:r>
            <a:r>
              <a:rPr lang="zh-TW" altLang="en-US" sz="3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號 </a:t>
            </a:r>
          </a:p>
          <a:p>
            <a:pPr marL="1249051" indent="-1249051" eaLnBrk="1" hangingPunct="1">
              <a:lnSpc>
                <a:spcPts val="4500"/>
              </a:lnSpc>
              <a:buNone/>
              <a:defRPr/>
            </a:pPr>
            <a:r>
              <a:rPr lang="zh-TW" altLang="en-US" sz="3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◎</a:t>
            </a:r>
            <a:r>
              <a:rPr lang="zh-TW" altLang="en-US" sz="3600" b="1" dirty="0">
                <a:solidFill>
                  <a:srgbClr val="33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序數：</a:t>
            </a:r>
            <a:r>
              <a:rPr lang="zh-TW" altLang="en-US" sz="3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3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屆第</a:t>
            </a:r>
            <a:r>
              <a:rPr lang="en-US" altLang="zh-TW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3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會期、第</a:t>
            </a:r>
            <a:r>
              <a:rPr lang="en-US" altLang="zh-TW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階段、第</a:t>
            </a:r>
            <a:r>
              <a:rPr lang="en-US" altLang="zh-TW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優先、第</a:t>
            </a:r>
            <a:r>
              <a:rPr lang="en-US" altLang="zh-TW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3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次、</a:t>
            </a:r>
            <a:endParaRPr lang="en-US" altLang="zh-TW" sz="36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249051" indent="-1249051" eaLnBrk="1" hangingPunct="1">
              <a:lnSpc>
                <a:spcPts val="4500"/>
              </a:lnSpc>
              <a:buNone/>
              <a:defRPr/>
            </a:pPr>
            <a:r>
              <a:rPr lang="en-US" altLang="zh-TW" sz="3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</a:t>
            </a:r>
            <a:r>
              <a:rPr lang="zh-TW" altLang="en-US" sz="3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3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名、第</a:t>
            </a:r>
            <a:r>
              <a:rPr lang="en-US" altLang="zh-TW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3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季、第</a:t>
            </a:r>
            <a:r>
              <a:rPr lang="en-US" altLang="zh-TW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3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會議室、第</a:t>
            </a:r>
            <a:r>
              <a:rPr lang="en-US" altLang="zh-TW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3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次會議紀錄、</a:t>
            </a:r>
            <a:endParaRPr lang="en-US" altLang="zh-TW" sz="36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249051" indent="-1249051" eaLnBrk="1" hangingPunct="1">
              <a:lnSpc>
                <a:spcPts val="4500"/>
              </a:lnSpc>
              <a:buNone/>
              <a:defRPr/>
            </a:pPr>
            <a:r>
              <a:rPr lang="en-US" altLang="zh-TW" sz="3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</a:t>
            </a:r>
            <a:r>
              <a:rPr lang="zh-TW" altLang="en-US" sz="3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3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組</a:t>
            </a:r>
            <a:endParaRPr lang="zh-TW" alt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6970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678256" y="0"/>
            <a:ext cx="10973102" cy="1141740"/>
          </a:xfrm>
        </p:spPr>
        <p:txBody>
          <a:bodyPr/>
          <a:lstStyle/>
          <a:p>
            <a:pPr algn="ctr"/>
            <a:r>
              <a:rPr lang="zh-TW" altLang="en-US" sz="4001" dirty="0">
                <a:latin typeface="標楷體" panose="03000509000000000000" pitchFamily="65" charset="-120"/>
                <a:ea typeface="標楷體" panose="03000509000000000000" pitchFamily="65" charset="-120"/>
              </a:rPr>
              <a:t>公文書橫式書寫數字使用原則</a:t>
            </a:r>
            <a:br>
              <a:rPr lang="en-US" altLang="zh-TW" sz="400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（行政院</a:t>
            </a:r>
            <a:r>
              <a:rPr lang="en-US" altLang="zh-TW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93</a:t>
            </a: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17</a:t>
            </a: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日院臺秘字第</a:t>
            </a:r>
            <a:r>
              <a:rPr lang="en-US" altLang="zh-TW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0930089122</a:t>
            </a: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號函頒）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1638" y="1286014"/>
            <a:ext cx="11317636" cy="5191788"/>
          </a:xfrm>
        </p:spPr>
        <p:txBody>
          <a:bodyPr rtlCol="0">
            <a:normAutofit/>
          </a:bodyPr>
          <a:lstStyle/>
          <a:p>
            <a:pPr marL="4038284" indent="-4038284" eaLnBrk="1" fontAlgn="auto" hangingPunct="1">
              <a:lnSpc>
                <a:spcPts val="4000"/>
              </a:lnSpc>
              <a:spcAft>
                <a:spcPts val="0"/>
              </a:spcAft>
              <a:buNone/>
              <a:defRPr/>
            </a:pPr>
            <a:r>
              <a:rPr lang="zh-TW" altLang="en-US" sz="32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◎日期、時間</a:t>
            </a:r>
            <a:r>
              <a:rPr lang="zh-TW" altLang="en-US" sz="3200" b="1" dirty="0">
                <a:solidFill>
                  <a:srgbClr val="3333CC"/>
                </a:solidFill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3200" b="1" dirty="0">
              <a:solidFill>
                <a:srgbClr val="3333CC"/>
              </a:solidFill>
              <a:latin typeface="標楷體" pitchFamily="65" charset="-120"/>
              <a:ea typeface="標楷體" pitchFamily="65" charset="-120"/>
            </a:endParaRPr>
          </a:p>
          <a:p>
            <a:pPr marL="4038284" indent="-4038284" eaLnBrk="1" fontAlgn="auto" hangingPunct="1">
              <a:lnSpc>
                <a:spcPts val="4000"/>
              </a:lnSpc>
              <a:spcAft>
                <a:spcPts val="0"/>
              </a:spcAft>
              <a:buNone/>
              <a:defRPr/>
            </a:pPr>
            <a:r>
              <a:rPr lang="zh-TW" altLang="en-US" sz="32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  民國</a:t>
            </a:r>
            <a:r>
              <a:rPr lang="en-US" altLang="zh-TW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93</a:t>
            </a:r>
            <a:r>
              <a:rPr lang="zh-TW" altLang="en-US" sz="32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en-US" sz="32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8</a:t>
            </a:r>
            <a:r>
              <a:rPr lang="zh-TW" altLang="en-US" sz="32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日、</a:t>
            </a:r>
            <a:r>
              <a:rPr lang="en-US" altLang="zh-TW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93</a:t>
            </a:r>
            <a:r>
              <a:rPr lang="zh-TW" altLang="en-US" sz="32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年度、</a:t>
            </a:r>
            <a:r>
              <a:rPr lang="en-US" altLang="zh-TW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21</a:t>
            </a:r>
            <a:r>
              <a:rPr lang="zh-TW" altLang="en-US" sz="32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世紀、公元</a:t>
            </a:r>
            <a:r>
              <a:rPr lang="en-US" altLang="zh-TW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2000</a:t>
            </a:r>
            <a:r>
              <a:rPr lang="zh-TW" altLang="en-US" sz="32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年、</a:t>
            </a:r>
            <a:r>
              <a:rPr lang="en-US" altLang="zh-TW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en-US" sz="3200" b="1" dirty="0">
                <a:solidFill>
                  <a:srgbClr val="064FBA"/>
                </a:solidFill>
                <a:latin typeface="標楷體" pitchFamily="65" charset="-120"/>
                <a:ea typeface="標楷體" pitchFamily="65" charset="-120"/>
              </a:rPr>
              <a:t>時</a:t>
            </a:r>
            <a:r>
              <a:rPr lang="en-US" altLang="zh-TW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50</a:t>
            </a:r>
            <a:r>
              <a:rPr lang="zh-TW" altLang="en-US" sz="32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分</a:t>
            </a:r>
            <a:r>
              <a:rPr lang="zh-TW" altLang="en-US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、</a:t>
            </a:r>
            <a:endParaRPr lang="en-US" altLang="zh-TW" sz="32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4038284" indent="-4038284" eaLnBrk="1" fontAlgn="auto" hangingPunct="1">
              <a:lnSpc>
                <a:spcPts val="4000"/>
              </a:lnSpc>
              <a:spcAft>
                <a:spcPts val="0"/>
              </a:spcAft>
              <a:buNone/>
              <a:defRPr/>
            </a:pPr>
            <a:r>
              <a:rPr lang="zh-TW" altLang="en-US" sz="3200" b="1" dirty="0">
                <a:solidFill>
                  <a:srgbClr val="064FBA"/>
                </a:solidFill>
                <a:latin typeface="標楷體" pitchFamily="65" charset="-120"/>
                <a:ea typeface="標楷體" pitchFamily="65" charset="-120"/>
              </a:rPr>
              <a:t>  挑戰</a:t>
            </a:r>
            <a:r>
              <a:rPr lang="en-US" altLang="zh-TW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2008</a:t>
            </a:r>
            <a:r>
              <a:rPr lang="zh-TW" altLang="en-US" sz="3200" b="1" dirty="0">
                <a:solidFill>
                  <a:srgbClr val="064FBA"/>
                </a:solidFill>
                <a:latin typeface="標楷體" pitchFamily="65" charset="-120"/>
                <a:ea typeface="標楷體" pitchFamily="65" charset="-120"/>
              </a:rPr>
              <a:t>：國家發展重點計畫、</a:t>
            </a:r>
            <a:r>
              <a:rPr lang="en-US" altLang="zh-TW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520</a:t>
            </a:r>
            <a:r>
              <a:rPr lang="zh-TW" altLang="en-US" sz="3200" b="1" dirty="0">
                <a:solidFill>
                  <a:srgbClr val="064FBA"/>
                </a:solidFill>
                <a:latin typeface="標楷體" pitchFamily="65" charset="-120"/>
                <a:ea typeface="標楷體" pitchFamily="65" charset="-120"/>
              </a:rPr>
              <a:t>就職典禮、</a:t>
            </a:r>
            <a:r>
              <a:rPr lang="en-US" altLang="zh-TW" sz="3200" b="1" dirty="0">
                <a:solidFill>
                  <a:srgbClr val="064FBA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72</a:t>
            </a:r>
            <a:r>
              <a:rPr lang="zh-TW" altLang="en-US" sz="3200" b="1" dirty="0">
                <a:solidFill>
                  <a:srgbClr val="064FBA"/>
                </a:solidFill>
                <a:latin typeface="標楷體" pitchFamily="65" charset="-120"/>
                <a:ea typeface="標楷體" pitchFamily="65" charset="-120"/>
              </a:rPr>
              <a:t>水災、</a:t>
            </a:r>
            <a:endParaRPr lang="en-US" altLang="zh-TW" sz="3200" b="1" dirty="0">
              <a:solidFill>
                <a:srgbClr val="064FBA"/>
              </a:solidFill>
              <a:latin typeface="標楷體" pitchFamily="65" charset="-120"/>
              <a:ea typeface="標楷體" pitchFamily="65" charset="-120"/>
            </a:endParaRPr>
          </a:p>
          <a:p>
            <a:pPr marL="4038284" indent="-4038284" eaLnBrk="1" fontAlgn="auto" hangingPunct="1">
              <a:lnSpc>
                <a:spcPts val="4000"/>
              </a:lnSpc>
              <a:spcAft>
                <a:spcPts val="0"/>
              </a:spcAft>
              <a:buNone/>
              <a:defRPr/>
            </a:pPr>
            <a:r>
              <a:rPr lang="en-US" altLang="zh-TW" sz="3200" b="1" dirty="0">
                <a:solidFill>
                  <a:srgbClr val="064FBA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921</a:t>
            </a:r>
            <a:r>
              <a:rPr lang="zh-TW" altLang="en-US" sz="3200" b="1" dirty="0">
                <a:solidFill>
                  <a:srgbClr val="064FBA"/>
                </a:solidFill>
                <a:latin typeface="標楷體" pitchFamily="65" charset="-120"/>
                <a:ea typeface="標楷體" pitchFamily="65" charset="-120"/>
              </a:rPr>
              <a:t>大地震、</a:t>
            </a:r>
            <a:r>
              <a:rPr lang="en-US" altLang="zh-TW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911</a:t>
            </a:r>
            <a:r>
              <a:rPr lang="zh-TW" altLang="en-US" sz="3200" b="1" dirty="0">
                <a:solidFill>
                  <a:srgbClr val="064FBA"/>
                </a:solidFill>
                <a:latin typeface="標楷體" pitchFamily="65" charset="-120"/>
                <a:ea typeface="標楷體" pitchFamily="65" charset="-120"/>
              </a:rPr>
              <a:t>恐怖事件、</a:t>
            </a:r>
            <a:r>
              <a:rPr lang="en-US" altLang="zh-TW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228</a:t>
            </a:r>
            <a:r>
              <a:rPr lang="zh-TW" altLang="en-US" sz="3200" b="1" dirty="0">
                <a:solidFill>
                  <a:srgbClr val="064FBA"/>
                </a:solidFill>
                <a:latin typeface="標楷體" pitchFamily="65" charset="-120"/>
                <a:ea typeface="標楷體" pitchFamily="65" charset="-120"/>
              </a:rPr>
              <a:t>事件、</a:t>
            </a:r>
            <a:r>
              <a:rPr lang="zh-TW" altLang="en-US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38</a:t>
            </a:r>
            <a:r>
              <a:rPr lang="zh-TW" altLang="en-US" sz="3200" b="1" dirty="0">
                <a:solidFill>
                  <a:srgbClr val="064FBA"/>
                </a:solidFill>
                <a:latin typeface="標楷體" pitchFamily="65" charset="-120"/>
                <a:ea typeface="標楷體" pitchFamily="65" charset="-120"/>
              </a:rPr>
              <a:t>婦女節、</a:t>
            </a:r>
            <a:endParaRPr lang="en-US" altLang="zh-TW" sz="3200" b="1" dirty="0">
              <a:solidFill>
                <a:srgbClr val="064FBA"/>
              </a:solidFill>
              <a:latin typeface="標楷體" pitchFamily="65" charset="-120"/>
              <a:ea typeface="標楷體" pitchFamily="65" charset="-120"/>
            </a:endParaRPr>
          </a:p>
          <a:p>
            <a:pPr marL="4038284" indent="-4038284" eaLnBrk="1" fontAlgn="auto" hangingPunct="1">
              <a:lnSpc>
                <a:spcPts val="4000"/>
              </a:lnSpc>
              <a:spcAft>
                <a:spcPts val="0"/>
              </a:spcAft>
              <a:buNone/>
              <a:defRPr/>
            </a:pPr>
            <a:r>
              <a:rPr lang="en-US" altLang="zh-TW" sz="3200" b="1" dirty="0">
                <a:solidFill>
                  <a:srgbClr val="064FBA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3200" b="1" dirty="0">
                <a:solidFill>
                  <a:srgbClr val="064FBA"/>
                </a:solidFill>
                <a:latin typeface="標楷體" pitchFamily="65" charset="-120"/>
                <a:ea typeface="標楷體" pitchFamily="65" charset="-120"/>
              </a:rPr>
              <a:t>延後</a:t>
            </a:r>
            <a:r>
              <a:rPr lang="en-US" altLang="zh-TW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3200" b="1" dirty="0">
                <a:solidFill>
                  <a:srgbClr val="064FBA"/>
                </a:solidFill>
                <a:latin typeface="標楷體" pitchFamily="65" charset="-120"/>
                <a:ea typeface="標楷體" pitchFamily="65" charset="-120"/>
              </a:rPr>
              <a:t>週辦理</a:t>
            </a:r>
            <a:r>
              <a:rPr lang="zh-TW" altLang="en-US" sz="3200" dirty="0">
                <a:solidFill>
                  <a:srgbClr val="064FBA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sz="3200" b="1" dirty="0">
              <a:solidFill>
                <a:srgbClr val="064FBA"/>
              </a:solidFill>
              <a:latin typeface="標楷體" pitchFamily="65" charset="-120"/>
              <a:ea typeface="標楷體" pitchFamily="65" charset="-120"/>
            </a:endParaRPr>
          </a:p>
          <a:p>
            <a:pPr marL="4038284" indent="-4038284" eaLnBrk="1" fontAlgn="auto" hangingPunct="1">
              <a:lnSpc>
                <a:spcPts val="4000"/>
              </a:lnSpc>
              <a:spcAft>
                <a:spcPts val="0"/>
              </a:spcAft>
              <a:buNone/>
              <a:defRPr/>
            </a:pPr>
            <a:r>
              <a:rPr lang="zh-TW" altLang="en-US" sz="32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◎電話、傳真：</a:t>
            </a:r>
            <a:r>
              <a:rPr lang="zh-TW" altLang="en-US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02</a:t>
            </a:r>
            <a:r>
              <a:rPr lang="zh-TW" altLang="en-US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）</a:t>
            </a:r>
            <a:r>
              <a:rPr lang="en-US" altLang="zh-TW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3356-6500</a:t>
            </a:r>
            <a:endParaRPr lang="en-US" altLang="zh-TW" sz="3200" b="1" dirty="0">
              <a:solidFill>
                <a:srgbClr val="3333CC"/>
              </a:solidFill>
              <a:latin typeface="標楷體" pitchFamily="65" charset="-120"/>
              <a:ea typeface="標楷體" pitchFamily="65" charset="-120"/>
            </a:endParaRPr>
          </a:p>
          <a:p>
            <a:pPr marL="4038284" indent="-4038284" eaLnBrk="1" fontAlgn="auto" hangingPunct="1">
              <a:lnSpc>
                <a:spcPts val="4000"/>
              </a:lnSpc>
              <a:spcAft>
                <a:spcPts val="0"/>
              </a:spcAft>
              <a:buNone/>
              <a:defRPr/>
            </a:pPr>
            <a:r>
              <a:rPr lang="zh-TW" altLang="en-US" sz="32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◎郵遞區號、門牌號碼：</a:t>
            </a:r>
            <a:endParaRPr lang="en-US" altLang="zh-TW" sz="32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marL="4038284" indent="-4038284" eaLnBrk="1" fontAlgn="auto" hangingPunct="1">
              <a:lnSpc>
                <a:spcPts val="4000"/>
              </a:lnSpc>
              <a:spcAft>
                <a:spcPts val="0"/>
              </a:spcAft>
              <a:buNone/>
              <a:defRPr/>
            </a:pPr>
            <a:r>
              <a:rPr lang="en-US" altLang="zh-TW" sz="32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10001</a:t>
            </a:r>
            <a:r>
              <a:rPr lang="zh-TW" altLang="en-US" sz="3200" b="1" dirty="0">
                <a:solidFill>
                  <a:srgbClr val="064FBA"/>
                </a:solidFill>
                <a:latin typeface="標楷體" pitchFamily="65" charset="-120"/>
                <a:ea typeface="標楷體" pitchFamily="65" charset="-120"/>
              </a:rPr>
              <a:t>臺北市中正區忠正</a:t>
            </a:r>
            <a:r>
              <a:rPr lang="zh-TW" altLang="en-US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四</a:t>
            </a:r>
            <a:r>
              <a:rPr lang="zh-TW" altLang="en-US" sz="3200" b="1" dirty="0">
                <a:solidFill>
                  <a:srgbClr val="064FBA"/>
                </a:solidFill>
                <a:latin typeface="標楷體" pitchFamily="65" charset="-120"/>
                <a:ea typeface="標楷體" pitchFamily="65" charset="-120"/>
              </a:rPr>
              <a:t>路</a:t>
            </a:r>
            <a:r>
              <a:rPr lang="en-US" altLang="zh-TW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200" b="1" dirty="0">
                <a:solidFill>
                  <a:srgbClr val="064FBA"/>
                </a:solidFill>
                <a:latin typeface="標楷體" pitchFamily="65" charset="-120"/>
                <a:ea typeface="標楷體" pitchFamily="65" charset="-120"/>
              </a:rPr>
              <a:t>段</a:t>
            </a:r>
            <a:r>
              <a:rPr lang="en-US" altLang="zh-TW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3200" b="1" dirty="0">
                <a:solidFill>
                  <a:srgbClr val="064FBA"/>
                </a:solidFill>
                <a:latin typeface="標楷體" pitchFamily="65" charset="-120"/>
                <a:ea typeface="標楷體" pitchFamily="65" charset="-120"/>
              </a:rPr>
              <a:t>號</a:t>
            </a:r>
            <a:r>
              <a:rPr lang="en-US" altLang="zh-TW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3200" b="1" dirty="0">
                <a:solidFill>
                  <a:srgbClr val="064FBA"/>
                </a:solidFill>
                <a:latin typeface="標楷體" pitchFamily="65" charset="-120"/>
                <a:ea typeface="標楷體" pitchFamily="65" charset="-120"/>
              </a:rPr>
              <a:t>樓</a:t>
            </a:r>
            <a:r>
              <a:rPr lang="en-US" altLang="zh-TW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304</a:t>
            </a:r>
            <a:r>
              <a:rPr lang="zh-TW" altLang="en-US" sz="3200" b="1" dirty="0">
                <a:solidFill>
                  <a:srgbClr val="064FBA"/>
                </a:solidFill>
                <a:latin typeface="標楷體" pitchFamily="65" charset="-120"/>
                <a:ea typeface="標楷體" pitchFamily="65" charset="-120"/>
              </a:rPr>
              <a:t>室</a:t>
            </a:r>
          </a:p>
          <a:p>
            <a:pPr marL="342872" indent="-342872" eaLnBrk="1" fontAlgn="auto" hangingPunct="1">
              <a:lnSpc>
                <a:spcPts val="4000"/>
              </a:lnSpc>
              <a:spcAft>
                <a:spcPts val="0"/>
              </a:spcAft>
              <a:defRPr/>
            </a:pPr>
            <a:endParaRPr lang="zh-TW" altLang="en-US" sz="280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677778" y="993017"/>
            <a:ext cx="5973580" cy="1015663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TW" altLang="en-US" sz="20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文書處理過程中之有關人員，均應於文面適當位置蓋職名章，並註明</a:t>
            </a:r>
            <a:r>
              <a:rPr lang="zh-TW" altLang="en-US" sz="20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月日時分</a:t>
            </a:r>
            <a:r>
              <a:rPr lang="en-US" altLang="zh-TW" sz="20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例如</a:t>
            </a:r>
            <a:r>
              <a:rPr lang="en-US" altLang="zh-TW" sz="20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20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0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20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sz="20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20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</a:t>
            </a:r>
            <a:r>
              <a:rPr lang="en-US" altLang="zh-TW" sz="20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50</a:t>
            </a:r>
            <a:r>
              <a:rPr lang="zh-TW" altLang="en-US" sz="20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r>
              <a:rPr lang="zh-TW" altLang="en-US" sz="20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，縮寫為</a:t>
            </a:r>
            <a:r>
              <a:rPr lang="en-US" altLang="zh-TW" sz="20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0708/0750</a:t>
            </a:r>
            <a:r>
              <a:rPr lang="zh-TW" altLang="en-US" sz="20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    </a:t>
            </a:r>
            <a:r>
              <a:rPr lang="zh-TW" altLang="en-US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zh-TW" altLang="en-US" kern="0" dirty="0">
              <a:solidFill>
                <a:srgbClr val="0000FF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904172" y="1500848"/>
            <a:ext cx="664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0708</a:t>
            </a:r>
          </a:p>
          <a:p>
            <a:r>
              <a:rPr lang="en-US" altLang="zh-TW" sz="1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0750</a:t>
            </a:r>
            <a:endParaRPr lang="zh-TW" altLang="en-US" sz="1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7" name="直線接點 6"/>
          <p:cNvCxnSpPr/>
          <p:nvPr/>
        </p:nvCxnSpPr>
        <p:spPr>
          <a:xfrm flipV="1">
            <a:off x="7904172" y="1793235"/>
            <a:ext cx="572888" cy="1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4434436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標題 1"/>
          <p:cNvSpPr>
            <a:spLocks noGrp="1"/>
          </p:cNvSpPr>
          <p:nvPr>
            <p:ph type="title"/>
          </p:nvPr>
        </p:nvSpPr>
        <p:spPr>
          <a:xfrm>
            <a:off x="646386" y="183158"/>
            <a:ext cx="10231821" cy="851391"/>
          </a:xfrm>
        </p:spPr>
        <p:txBody>
          <a:bodyPr>
            <a:normAutofit fontScale="90000"/>
          </a:bodyPr>
          <a:lstStyle/>
          <a:p>
            <a:pPr>
              <a:lnSpc>
                <a:spcPts val="4000"/>
              </a:lnSpc>
              <a:defRPr/>
            </a:pPr>
            <a:r>
              <a:rPr lang="zh-TW" altLang="en-US" sz="440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公文書橫式書寫數字使用原則 </a:t>
            </a:r>
            <a:br>
              <a:rPr lang="en-US" altLang="zh-TW" sz="440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hlinkClick r:id="rId3" action="ppaction://hlinksldjump"/>
              </a:rPr>
            </a:b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（行政院</a:t>
            </a:r>
            <a:r>
              <a:rPr lang="en-US" altLang="zh-TW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93</a:t>
            </a: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17</a:t>
            </a: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日院臺秘字第</a:t>
            </a:r>
            <a:r>
              <a:rPr lang="en-US" altLang="zh-TW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0930089122</a:t>
            </a: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號函頒） </a:t>
            </a:r>
            <a:r>
              <a:rPr lang="zh-TW" altLang="en-US" sz="440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hlinkClick r:id="rId3" action="ppaction://hlinksldjump"/>
              </a:rPr>
              <a:t> </a:t>
            </a:r>
            <a:endParaRPr lang="zh-TW" altLang="en-US" sz="4401" dirty="0">
              <a:solidFill>
                <a:srgbClr val="002060"/>
              </a:solidFill>
            </a:endParaRPr>
          </a:p>
        </p:txBody>
      </p:sp>
      <p:sp>
        <p:nvSpPr>
          <p:cNvPr id="157699" name="內容版面配置區 2"/>
          <p:cNvSpPr>
            <a:spLocks noGrp="1"/>
          </p:cNvSpPr>
          <p:nvPr>
            <p:ph idx="1"/>
          </p:nvPr>
        </p:nvSpPr>
        <p:spPr>
          <a:xfrm>
            <a:off x="124287" y="1109708"/>
            <a:ext cx="12067713" cy="5663953"/>
          </a:xfrm>
        </p:spPr>
        <p:txBody>
          <a:bodyPr rtlCol="0">
            <a:normAutofit fontScale="25000" lnSpcReduction="20000"/>
          </a:bodyPr>
          <a:lstStyle/>
          <a:p>
            <a:pPr marL="342872" indent="-342872" eaLnBrk="1" fontAlgn="auto" hangingPunct="1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zh-TW" altLang="en-US" sz="86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◎</a:t>
            </a:r>
            <a:r>
              <a:rPr lang="zh-TW" altLang="en-US" sz="120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計量單位：</a:t>
            </a:r>
            <a:r>
              <a:rPr lang="en-US" altLang="zh-TW" sz="1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150</a:t>
            </a:r>
            <a:r>
              <a:rPr lang="zh-TW" altLang="en-US" sz="12000" b="1" dirty="0">
                <a:solidFill>
                  <a:srgbClr val="064FBA"/>
                </a:solidFill>
                <a:latin typeface="標楷體" pitchFamily="65" charset="-120"/>
                <a:ea typeface="標楷體" pitchFamily="65" charset="-120"/>
              </a:rPr>
              <a:t>公分、</a:t>
            </a:r>
            <a:r>
              <a:rPr lang="en-US" altLang="zh-TW" sz="1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35</a:t>
            </a:r>
            <a:r>
              <a:rPr lang="zh-TW" altLang="en-US" sz="12000" b="1" dirty="0">
                <a:solidFill>
                  <a:srgbClr val="064FBA"/>
                </a:solidFill>
                <a:latin typeface="標楷體" pitchFamily="65" charset="-120"/>
                <a:ea typeface="標楷體" pitchFamily="65" charset="-120"/>
              </a:rPr>
              <a:t>公斤、</a:t>
            </a:r>
            <a:r>
              <a:rPr lang="en-US" altLang="zh-TW" sz="1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30</a:t>
            </a:r>
            <a:r>
              <a:rPr lang="zh-TW" altLang="en-US" sz="12000" b="1" dirty="0">
                <a:solidFill>
                  <a:srgbClr val="064FBA"/>
                </a:solidFill>
                <a:latin typeface="標楷體" pitchFamily="65" charset="-120"/>
                <a:ea typeface="標楷體" pitchFamily="65" charset="-120"/>
              </a:rPr>
              <a:t>度、 </a:t>
            </a:r>
            <a:r>
              <a:rPr lang="en-US" altLang="zh-TW" sz="1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12000" b="1" dirty="0">
                <a:solidFill>
                  <a:srgbClr val="064FBA"/>
                </a:solidFill>
                <a:latin typeface="標楷體" pitchFamily="65" charset="-120"/>
                <a:ea typeface="標楷體" pitchFamily="65" charset="-120"/>
              </a:rPr>
              <a:t>萬元</a:t>
            </a:r>
            <a:r>
              <a:rPr lang="zh-TW" altLang="en-US" sz="1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1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12000" b="1" dirty="0">
                <a:solidFill>
                  <a:srgbClr val="064FBA"/>
                </a:solidFill>
                <a:latin typeface="標楷體" pitchFamily="65" charset="-120"/>
                <a:ea typeface="標楷體" pitchFamily="65" charset="-120"/>
              </a:rPr>
              <a:t>角、</a:t>
            </a:r>
            <a:endParaRPr lang="en-US" altLang="zh-TW" sz="12000" b="1" dirty="0">
              <a:solidFill>
                <a:srgbClr val="064FBA"/>
              </a:solidFill>
              <a:latin typeface="標楷體" pitchFamily="65" charset="-120"/>
              <a:ea typeface="標楷體" pitchFamily="65" charset="-120"/>
            </a:endParaRPr>
          </a:p>
          <a:p>
            <a:pPr marL="342872" indent="-342872" eaLnBrk="1" fontAlgn="auto" hangingPunct="1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en-US" altLang="zh-TW" sz="12000" b="1" dirty="0">
                <a:solidFill>
                  <a:srgbClr val="064FBA"/>
                </a:solidFill>
                <a:latin typeface="標楷體" pitchFamily="65" charset="-120"/>
                <a:ea typeface="標楷體" pitchFamily="65" charset="-120"/>
              </a:rPr>
              <a:t>           </a:t>
            </a:r>
            <a:r>
              <a:rPr lang="en-US" altLang="zh-TW" sz="1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35</a:t>
            </a:r>
            <a:r>
              <a:rPr lang="zh-TW" altLang="en-US" sz="12000" b="1" dirty="0">
                <a:solidFill>
                  <a:srgbClr val="064FBA"/>
                </a:solidFill>
                <a:latin typeface="標楷體" pitchFamily="65" charset="-120"/>
                <a:ea typeface="標楷體" pitchFamily="65" charset="-120"/>
              </a:rPr>
              <a:t>立方公尺、</a:t>
            </a:r>
            <a:r>
              <a:rPr lang="en-US" altLang="zh-TW" sz="1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7.36</a:t>
            </a:r>
            <a:r>
              <a:rPr lang="zh-TW" altLang="en-US" sz="12000" b="1" dirty="0">
                <a:solidFill>
                  <a:srgbClr val="064FBA"/>
                </a:solidFill>
                <a:latin typeface="標楷體" pitchFamily="65" charset="-120"/>
                <a:ea typeface="標楷體" pitchFamily="65" charset="-120"/>
              </a:rPr>
              <a:t>公頃、</a:t>
            </a:r>
            <a:r>
              <a:rPr lang="zh-TW" altLang="en-US" sz="1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土地</a:t>
            </a:r>
            <a:r>
              <a:rPr lang="en-US" altLang="zh-TW" sz="1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1.5</a:t>
            </a:r>
            <a:r>
              <a:rPr lang="zh-TW" altLang="en-US" sz="12000" b="1" dirty="0">
                <a:solidFill>
                  <a:srgbClr val="064FBA"/>
                </a:solidFill>
                <a:latin typeface="標楷體" pitchFamily="65" charset="-120"/>
                <a:ea typeface="標楷體" pitchFamily="65" charset="-120"/>
              </a:rPr>
              <a:t>筆、</a:t>
            </a:r>
            <a:r>
              <a:rPr lang="en-US" altLang="zh-TW" sz="1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12000" b="1" dirty="0">
                <a:solidFill>
                  <a:srgbClr val="064FBA"/>
                </a:solidFill>
                <a:latin typeface="標楷體" pitchFamily="65" charset="-120"/>
                <a:ea typeface="標楷體" pitchFamily="65" charset="-120"/>
              </a:rPr>
              <a:t>份</a:t>
            </a:r>
            <a:r>
              <a:rPr lang="zh-TW" altLang="en-US" sz="12000" b="1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12000" b="1" dirty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  <a:p>
            <a:pPr marL="342872" indent="-342872" eaLnBrk="1" fontAlgn="auto" hangingPunct="1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zh-TW" altLang="en-US" sz="1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 </a:t>
            </a:r>
            <a:r>
              <a:rPr lang="en-US" altLang="zh-TW" sz="1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※</a:t>
            </a:r>
            <a:r>
              <a:rPr lang="en-US" altLang="zh-TW" sz="12000" b="1" dirty="0">
                <a:solidFill>
                  <a:srgbClr val="064FBA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1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12000" b="1" dirty="0">
                <a:solidFill>
                  <a:srgbClr val="064FBA"/>
                </a:solidFill>
                <a:latin typeface="標楷體" pitchFamily="65" charset="-120"/>
                <a:ea typeface="標楷體" pitchFamily="65" charset="-120"/>
              </a:rPr>
              <a:t>式</a:t>
            </a:r>
            <a:r>
              <a:rPr lang="en-US" altLang="zh-TW" sz="1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12000" b="1" dirty="0">
                <a:solidFill>
                  <a:srgbClr val="064FBA"/>
                </a:solidFill>
                <a:latin typeface="標楷體" pitchFamily="65" charset="-120"/>
                <a:ea typeface="標楷體" pitchFamily="65" charset="-120"/>
              </a:rPr>
              <a:t>份</a:t>
            </a:r>
            <a:r>
              <a:rPr lang="zh-TW" altLang="zh-TW" sz="12000" b="1" dirty="0">
                <a:hlinkClick r:id="" action="ppaction://noaction"/>
              </a:rPr>
              <a:t>（</a:t>
            </a:r>
            <a:r>
              <a:rPr lang="en-US" altLang="zh-TW" sz="12000" b="1" dirty="0">
                <a:latin typeface="標楷體" pitchFamily="65" charset="-120"/>
                <a:ea typeface="標楷體" pitchFamily="65" charset="-120"/>
                <a:hlinkClick r:id="" action="ppaction://noaction"/>
              </a:rPr>
              <a:t>95.10.23</a:t>
            </a:r>
            <a:r>
              <a:rPr lang="zh-TW" altLang="zh-TW" sz="12000" b="1" dirty="0">
                <a:latin typeface="標楷體" pitchFamily="65" charset="-120"/>
                <a:ea typeface="標楷體" pitchFamily="65" charset="-120"/>
                <a:hlinkClick r:id="" action="ppaction://noaction"/>
              </a:rPr>
              <a:t>院臺秘字第</a:t>
            </a:r>
            <a:r>
              <a:rPr lang="en-US" altLang="zh-TW" sz="12000" b="1" dirty="0">
                <a:latin typeface="標楷體" pitchFamily="65" charset="-120"/>
                <a:ea typeface="標楷體" pitchFamily="65" charset="-120"/>
                <a:hlinkClick r:id="" action="ppaction://noaction"/>
              </a:rPr>
              <a:t>0950049448</a:t>
            </a:r>
            <a:r>
              <a:rPr lang="zh-TW" altLang="zh-TW" sz="12000" b="1" dirty="0">
                <a:latin typeface="標楷體" pitchFamily="65" charset="-120"/>
                <a:ea typeface="標楷體" pitchFamily="65" charset="-120"/>
                <a:hlinkClick r:id="" action="ppaction://noaction"/>
              </a:rPr>
              <a:t>號）</a:t>
            </a:r>
            <a:endParaRPr lang="en-US" altLang="zh-TW" sz="12000" b="1" dirty="0">
              <a:latin typeface="標楷體" pitchFamily="65" charset="-120"/>
              <a:ea typeface="標楷體" pitchFamily="65" charset="-120"/>
              <a:hlinkClick r:id="" action="ppaction://noaction"/>
            </a:endParaRPr>
          </a:p>
          <a:p>
            <a:pPr marL="342872" indent="-342872" eaLnBrk="1" fontAlgn="auto" hangingPunct="1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en-US" altLang="zh-TW" sz="1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 ※ </a:t>
            </a:r>
            <a:r>
              <a:rPr lang="zh-TW" altLang="en-US" sz="1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zh-TW" altLang="en-US" sz="120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式</a:t>
            </a:r>
            <a:r>
              <a:rPr lang="en-US" altLang="zh-TW" sz="1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120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份</a:t>
            </a:r>
            <a:r>
              <a:rPr lang="zh-TW" altLang="en-US" sz="1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hlinkClick r:id="" action="ppaction://noaction"/>
              </a:rPr>
              <a:t>（</a:t>
            </a:r>
            <a:r>
              <a:rPr lang="en-US" altLang="zh-TW" sz="1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hlinkClick r:id="" action="ppaction://noaction"/>
              </a:rPr>
              <a:t>112.6.9</a:t>
            </a:r>
            <a:r>
              <a:rPr lang="zh-TW" altLang="en-US" sz="1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hlinkClick r:id="" action="ppaction://noaction"/>
              </a:rPr>
              <a:t>院長電子信箱文書處理相關釋例） </a:t>
            </a:r>
            <a:endParaRPr lang="zh-TW" altLang="en-US" sz="12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342872" indent="-342872" eaLnBrk="1" fontAlgn="auto" hangingPunct="1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zh-TW" altLang="en-US" sz="120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◎統計數據</a:t>
            </a:r>
          </a:p>
          <a:p>
            <a:pPr marL="342872" indent="-342872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zh-TW" altLang="en-US" sz="12000" b="1" dirty="0">
                <a:solidFill>
                  <a:srgbClr val="3333CC"/>
                </a:solidFill>
                <a:latin typeface="標楷體" pitchFamily="65" charset="-120"/>
                <a:ea typeface="標楷體" pitchFamily="65" charset="-120"/>
              </a:rPr>
              <a:t>百分比：</a:t>
            </a:r>
            <a:r>
              <a:rPr lang="en-US" altLang="zh-TW" sz="1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80</a:t>
            </a:r>
            <a:r>
              <a:rPr lang="en-US" altLang="zh-TW" sz="12000" b="1" dirty="0">
                <a:solidFill>
                  <a:srgbClr val="064FBA"/>
                </a:solidFill>
                <a:latin typeface="標楷體" pitchFamily="65" charset="-120"/>
                <a:ea typeface="標楷體" pitchFamily="65" charset="-120"/>
              </a:rPr>
              <a:t>﹪</a:t>
            </a:r>
            <a:r>
              <a:rPr lang="zh-TW" altLang="en-US" sz="12000" b="1" dirty="0">
                <a:solidFill>
                  <a:srgbClr val="064FBA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1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3.59</a:t>
            </a:r>
            <a:r>
              <a:rPr lang="en-US" altLang="zh-TW" sz="12000" b="1" dirty="0">
                <a:solidFill>
                  <a:srgbClr val="064FBA"/>
                </a:solidFill>
                <a:latin typeface="標楷體" pitchFamily="65" charset="-120"/>
                <a:ea typeface="標楷體" pitchFamily="65" charset="-120"/>
              </a:rPr>
              <a:t>﹪</a:t>
            </a:r>
          </a:p>
          <a:p>
            <a:pPr marL="342872" indent="-342872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zh-TW" altLang="en-US" sz="12000" b="1" dirty="0">
                <a:solidFill>
                  <a:srgbClr val="3333CC"/>
                </a:solidFill>
                <a:latin typeface="標楷體" pitchFamily="65" charset="-120"/>
                <a:ea typeface="標楷體" pitchFamily="65" charset="-120"/>
              </a:rPr>
              <a:t>金額：</a:t>
            </a:r>
            <a:r>
              <a:rPr lang="en-US" altLang="zh-TW" sz="1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※</a:t>
            </a:r>
            <a:r>
              <a:rPr lang="zh-TW" altLang="en-US" sz="120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新</a:t>
            </a:r>
            <a:r>
              <a:rPr lang="zh-TW" altLang="en-US" sz="1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臺</a:t>
            </a:r>
            <a:r>
              <a:rPr lang="zh-TW" altLang="en-US" sz="120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幣</a:t>
            </a:r>
            <a:r>
              <a:rPr lang="en-US" altLang="zh-TW" sz="1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sz="120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億</a:t>
            </a:r>
            <a:r>
              <a:rPr lang="en-US" altLang="zh-TW" sz="1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3,944</a:t>
            </a:r>
            <a:r>
              <a:rPr lang="zh-TW" altLang="en-US" sz="120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萬</a:t>
            </a:r>
            <a:r>
              <a:rPr lang="en-US" altLang="zh-TW" sz="1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2,789</a:t>
            </a:r>
            <a:r>
              <a:rPr lang="zh-TW" altLang="en-US" sz="120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元</a:t>
            </a:r>
            <a:r>
              <a:rPr lang="zh-TW" altLang="en-US" sz="120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120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120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位數分解法）</a:t>
            </a:r>
            <a:endParaRPr lang="en-US" altLang="zh-TW" sz="12000" b="1" dirty="0">
              <a:solidFill>
                <a:srgbClr val="064FBA"/>
              </a:solidFill>
              <a:latin typeface="標楷體" pitchFamily="65" charset="-120"/>
              <a:ea typeface="標楷體" pitchFamily="65" charset="-120"/>
            </a:endParaRPr>
          </a:p>
          <a:p>
            <a:pPr marL="342872" indent="-342872" eaLnBrk="1" fontAlgn="auto" hangingPunct="1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zh-TW" altLang="en-US" sz="120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        </a:t>
            </a:r>
            <a:r>
              <a:rPr lang="en-US" altLang="zh-TW" sz="1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※</a:t>
            </a:r>
            <a:r>
              <a:rPr lang="zh-TW" altLang="en-US" sz="120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新</a:t>
            </a:r>
            <a:r>
              <a:rPr lang="zh-TW" altLang="en-US" sz="1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臺</a:t>
            </a:r>
            <a:r>
              <a:rPr lang="zh-TW" altLang="en-US" sz="120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幣</a:t>
            </a:r>
            <a:r>
              <a:rPr lang="en-US" altLang="zh-TW" sz="1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12000" b="1" dirty="0">
                <a:solidFill>
                  <a:srgbClr val="064FBA"/>
                </a:solidFill>
                <a:latin typeface="標楷體" pitchFamily="65" charset="-120"/>
                <a:ea typeface="標楷體" pitchFamily="65" charset="-120"/>
              </a:rPr>
              <a:t>萬</a:t>
            </a:r>
            <a:r>
              <a:rPr lang="en-US" altLang="zh-TW" sz="1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500</a:t>
            </a:r>
            <a:r>
              <a:rPr lang="zh-TW" altLang="en-US" sz="12000" b="1" dirty="0">
                <a:solidFill>
                  <a:srgbClr val="064FBA"/>
                </a:solidFill>
                <a:latin typeface="標楷體" pitchFamily="65" charset="-120"/>
                <a:ea typeface="標楷體" pitchFamily="65" charset="-120"/>
              </a:rPr>
              <a:t>元</a:t>
            </a:r>
            <a:r>
              <a:rPr lang="zh-TW" altLang="en-US" sz="12000" b="1" dirty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12000" b="1" dirty="0">
                <a:latin typeface="標楷體" pitchFamily="65" charset="-120"/>
                <a:ea typeface="標楷體" pitchFamily="65" charset="-120"/>
              </a:rPr>
              <a:t>104</a:t>
            </a:r>
            <a:r>
              <a:rPr lang="zh-TW" altLang="en-US" sz="12000" b="1" dirty="0">
                <a:latin typeface="標楷體" pitchFamily="65" charset="-120"/>
                <a:ea typeface="標楷體" pitchFamily="65" charset="-120"/>
              </a:rPr>
              <a:t>新版行政院文書處理手冊）</a:t>
            </a:r>
          </a:p>
          <a:p>
            <a:pPr marL="342872" indent="-342872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zh-TW" altLang="en-US" sz="12000" b="1" dirty="0">
                <a:solidFill>
                  <a:srgbClr val="3333CC"/>
                </a:solidFill>
                <a:latin typeface="標楷體" pitchFamily="65" charset="-120"/>
                <a:ea typeface="標楷體" pitchFamily="65" charset="-120"/>
              </a:rPr>
              <a:t>人數：</a:t>
            </a:r>
            <a:r>
              <a:rPr lang="zh-TW" altLang="en-US" sz="120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1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639,442,789</a:t>
            </a:r>
            <a:r>
              <a:rPr lang="zh-TW" altLang="en-US" sz="12000" b="1" dirty="0">
                <a:solidFill>
                  <a:srgbClr val="064FBA"/>
                </a:solidFill>
                <a:latin typeface="標楷體" pitchFamily="65" charset="-120"/>
                <a:ea typeface="標楷體" pitchFamily="65" charset="-120"/>
              </a:rPr>
              <a:t>人</a:t>
            </a:r>
            <a:r>
              <a:rPr lang="zh-TW" altLang="en-US" sz="120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120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120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位數分解法）</a:t>
            </a:r>
            <a:endParaRPr lang="zh-TW" altLang="en-US" sz="12000" b="1" dirty="0">
              <a:solidFill>
                <a:srgbClr val="064FBA"/>
              </a:solidFill>
              <a:latin typeface="標楷體" pitchFamily="65" charset="-120"/>
              <a:ea typeface="標楷體" pitchFamily="65" charset="-120"/>
            </a:endParaRPr>
          </a:p>
          <a:p>
            <a:pPr marL="342872" indent="-342872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zh-TW" altLang="en-US" sz="12000" b="1" dirty="0">
                <a:solidFill>
                  <a:srgbClr val="3333CC"/>
                </a:solidFill>
                <a:latin typeface="標楷體" pitchFamily="65" charset="-120"/>
                <a:ea typeface="標楷體" pitchFamily="65" charset="-120"/>
              </a:rPr>
              <a:t>比數：</a:t>
            </a:r>
            <a:r>
              <a:rPr lang="zh-TW" altLang="en-US" sz="120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1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12000" b="1" dirty="0">
                <a:solidFill>
                  <a:srgbClr val="064FBA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1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zh-TW" altLang="en-US" sz="58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5593620" y="3275755"/>
            <a:ext cx="6188527" cy="1200329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本院所屬各部、會、行、處、局、署主管之法規於制（訂）定或修正時，涉及我國貨幣單位，除應依本院第</a:t>
            </a:r>
            <a:r>
              <a:rPr lang="en-US" altLang="zh-TW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2189</a:t>
            </a:r>
            <a:r>
              <a:rPr lang="zh-TW" altLang="en-US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次院會「</a:t>
            </a:r>
            <a:r>
              <a:rPr lang="zh-TW" altLang="en-US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貨幣單位一律採新臺幣為準</a:t>
            </a:r>
            <a:r>
              <a:rPr lang="zh-TW" altLang="en-US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」之決議外，</a:t>
            </a:r>
            <a:r>
              <a:rPr lang="zh-TW" altLang="en-US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應逐條冠以新臺幣</a:t>
            </a:r>
            <a:r>
              <a:rPr lang="zh-TW" altLang="en-US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，以利適用。</a:t>
            </a:r>
            <a:r>
              <a:rPr lang="en-US" altLang="zh-TW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行政院</a:t>
            </a:r>
            <a:r>
              <a:rPr lang="en-US" altLang="zh-TW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79</a:t>
            </a:r>
            <a:r>
              <a:rPr lang="zh-TW" altLang="en-US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日台</a:t>
            </a:r>
            <a:r>
              <a:rPr lang="en-US" altLang="zh-TW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79</a:t>
            </a:r>
            <a:r>
              <a:rPr lang="zh-TW" altLang="en-US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規字第</a:t>
            </a:r>
            <a:r>
              <a:rPr lang="en-US" altLang="zh-TW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25912</a:t>
            </a:r>
            <a:r>
              <a:rPr lang="zh-TW" altLang="en-US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號函</a:t>
            </a:r>
            <a:r>
              <a:rPr lang="en-US" altLang="zh-TW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3806092" y="5925490"/>
            <a:ext cx="8385908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同一文</a:t>
            </a:r>
            <a:r>
              <a:rPr lang="en-US" altLang="zh-TW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次以上敘述金額時，提供以下表述方式供參，例如「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某某物品新臺幣（以下同）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1,000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」或「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某某物品（新臺幣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1,000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元；以下幣值單位均為新臺幣）</a:t>
            </a: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」。</a:t>
            </a:r>
            <a:r>
              <a:rPr lang="en-US" altLang="zh-TW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行政院</a:t>
            </a:r>
            <a:r>
              <a:rPr lang="en-US" altLang="zh-TW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111.7.5</a:t>
            </a: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院長電子信箱文書處理相關釋例</a:t>
            </a:r>
            <a:r>
              <a:rPr lang="en-US" altLang="zh-TW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9202358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746913" y="-73152"/>
            <a:ext cx="10973102" cy="1141740"/>
          </a:xfrm>
        </p:spPr>
        <p:txBody>
          <a:bodyPr/>
          <a:lstStyle/>
          <a:p>
            <a:pPr algn="ctr"/>
            <a:r>
              <a:rPr lang="zh-TW" altLang="en-US" sz="4001" dirty="0">
                <a:latin typeface="標楷體" panose="03000509000000000000" pitchFamily="65" charset="-120"/>
                <a:ea typeface="標楷體" panose="03000509000000000000" pitchFamily="65" charset="-120"/>
              </a:rPr>
              <a:t>公文書橫式書寫數字使用原則</a:t>
            </a:r>
            <a:br>
              <a:rPr lang="en-US" altLang="zh-TW" sz="400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（行政院</a:t>
            </a:r>
            <a:r>
              <a:rPr lang="en-US" altLang="zh-TW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93</a:t>
            </a: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17</a:t>
            </a: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日院臺秘字第</a:t>
            </a:r>
            <a:r>
              <a:rPr lang="en-US" altLang="zh-TW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0930089122</a:t>
            </a: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號函頒） </a:t>
            </a:r>
          </a:p>
        </p:txBody>
      </p:sp>
      <p:sp>
        <p:nvSpPr>
          <p:cNvPr id="158723" name="內容版面配置區 2"/>
          <p:cNvSpPr>
            <a:spLocks noGrp="1"/>
          </p:cNvSpPr>
          <p:nvPr>
            <p:ph idx="1"/>
          </p:nvPr>
        </p:nvSpPr>
        <p:spPr>
          <a:xfrm>
            <a:off x="500515" y="1068588"/>
            <a:ext cx="11377542" cy="5304781"/>
          </a:xfrm>
        </p:spPr>
        <p:txBody>
          <a:bodyPr rtlCol="0">
            <a:normAutofit fontScale="85000" lnSpcReduction="10000"/>
          </a:bodyPr>
          <a:lstStyle/>
          <a:p>
            <a:pPr marL="342872" indent="-342872" eaLnBrk="1" fontAlgn="auto" hangingPunct="1">
              <a:lnSpc>
                <a:spcPts val="3800"/>
              </a:lnSpc>
              <a:spcAft>
                <a:spcPts val="0"/>
              </a:spcAft>
              <a:buNone/>
              <a:defRPr/>
            </a:pPr>
            <a:r>
              <a:rPr lang="zh-TW" altLang="en-US" sz="35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◎描述性用語：</a:t>
            </a:r>
            <a:endParaRPr lang="en-US" altLang="zh-TW" sz="35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marL="342872" indent="-342872" eaLnBrk="1" fontAlgn="auto" hangingPunct="1">
              <a:lnSpc>
                <a:spcPts val="3800"/>
              </a:lnSpc>
              <a:spcAft>
                <a:spcPts val="0"/>
              </a:spcAft>
              <a:buNone/>
              <a:defRPr/>
            </a:pPr>
            <a:r>
              <a:rPr lang="zh-TW" altLang="en-US" sz="35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zh-TW" altLang="en-US" sz="3500" b="1" dirty="0">
                <a:solidFill>
                  <a:srgbClr val="064FBA"/>
                </a:solidFill>
                <a:latin typeface="標楷體" pitchFamily="65" charset="-120"/>
                <a:ea typeface="標楷體" pitchFamily="65" charset="-120"/>
              </a:rPr>
              <a:t>案、</a:t>
            </a:r>
            <a:r>
              <a:rPr lang="zh-TW" altLang="en-US" sz="35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zh-TW" altLang="en-US" sz="3500" b="1" dirty="0">
                <a:solidFill>
                  <a:srgbClr val="064FBA"/>
                </a:solidFill>
                <a:latin typeface="標楷體" pitchFamily="65" charset="-120"/>
                <a:ea typeface="標楷體" pitchFamily="65" charset="-120"/>
              </a:rPr>
              <a:t>律、</a:t>
            </a:r>
            <a:r>
              <a:rPr lang="zh-TW" altLang="en-US" sz="35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zh-TW" altLang="en-US" sz="3500" b="1" dirty="0">
                <a:solidFill>
                  <a:srgbClr val="064FBA"/>
                </a:solidFill>
                <a:latin typeface="標楷體" pitchFamily="65" charset="-120"/>
                <a:ea typeface="標楷體" pitchFamily="65" charset="-120"/>
              </a:rPr>
              <a:t>致性、再</a:t>
            </a:r>
            <a:r>
              <a:rPr lang="zh-TW" altLang="en-US" sz="35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一次</a:t>
            </a:r>
            <a:r>
              <a:rPr lang="zh-TW" altLang="en-US" sz="3500" b="1" dirty="0">
                <a:solidFill>
                  <a:srgbClr val="064FBA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35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zh-TW" altLang="en-US" sz="3500" b="1" dirty="0">
                <a:solidFill>
                  <a:srgbClr val="064FBA"/>
                </a:solidFill>
                <a:latin typeface="標楷體" pitchFamily="65" charset="-120"/>
                <a:ea typeface="標楷體" pitchFamily="65" charset="-120"/>
              </a:rPr>
              <a:t>再強調、</a:t>
            </a:r>
            <a:r>
              <a:rPr lang="zh-TW" altLang="en-US" sz="35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zh-TW" altLang="en-US" sz="3500" b="1" dirty="0">
                <a:solidFill>
                  <a:srgbClr val="064FBA"/>
                </a:solidFill>
                <a:latin typeface="標楷體" pitchFamily="65" charset="-120"/>
                <a:ea typeface="標楷體" pitchFamily="65" charset="-120"/>
              </a:rPr>
              <a:t>流大學、</a:t>
            </a:r>
            <a:endParaRPr lang="en-US" altLang="zh-TW" sz="3500" b="1" dirty="0">
              <a:solidFill>
                <a:srgbClr val="064FBA"/>
              </a:solidFill>
              <a:latin typeface="標楷體" pitchFamily="65" charset="-120"/>
              <a:ea typeface="標楷體" pitchFamily="65" charset="-120"/>
            </a:endParaRPr>
          </a:p>
          <a:p>
            <a:pPr marL="342872" indent="-342872" eaLnBrk="1" fontAlgn="auto" hangingPunct="1">
              <a:lnSpc>
                <a:spcPts val="3800"/>
              </a:lnSpc>
              <a:spcAft>
                <a:spcPts val="0"/>
              </a:spcAft>
              <a:buNone/>
              <a:defRPr/>
            </a:pPr>
            <a:r>
              <a:rPr lang="zh-TW" altLang="en-US" sz="3500" b="1" dirty="0">
                <a:solidFill>
                  <a:srgbClr val="064FBA"/>
                </a:solidFill>
                <a:latin typeface="標楷體" pitchFamily="65" charset="-120"/>
                <a:ea typeface="標楷體" pitchFamily="65" charset="-120"/>
              </a:rPr>
              <a:t>前</a:t>
            </a:r>
            <a:r>
              <a:rPr lang="zh-TW" altLang="en-US" sz="35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zh-TW" altLang="en-US" sz="3500" b="1" dirty="0">
                <a:solidFill>
                  <a:srgbClr val="064FBA"/>
                </a:solidFill>
                <a:latin typeface="標楷體" pitchFamily="65" charset="-120"/>
                <a:ea typeface="標楷體" pitchFamily="65" charset="-120"/>
              </a:rPr>
              <a:t>年、</a:t>
            </a:r>
            <a:r>
              <a:rPr lang="zh-TW" altLang="en-US" sz="35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zh-TW" altLang="en-US" sz="3500" b="1" dirty="0">
                <a:solidFill>
                  <a:srgbClr val="064FBA"/>
                </a:solidFill>
                <a:latin typeface="標楷體" pitchFamily="65" charset="-120"/>
                <a:ea typeface="標楷體" pitchFamily="65" charset="-120"/>
              </a:rPr>
              <a:t>分子、</a:t>
            </a:r>
            <a:r>
              <a:rPr lang="zh-TW" altLang="en-US" sz="35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三</a:t>
            </a:r>
            <a:r>
              <a:rPr lang="zh-TW" altLang="en-US" sz="3500" b="1" dirty="0">
                <a:solidFill>
                  <a:srgbClr val="064FBA"/>
                </a:solidFill>
                <a:latin typeface="標楷體" pitchFamily="65" charset="-120"/>
                <a:ea typeface="標楷體" pitchFamily="65" charset="-120"/>
              </a:rPr>
              <a:t>大面向、四大施政主軸、</a:t>
            </a:r>
            <a:endParaRPr lang="en-US" altLang="zh-TW" sz="3500" b="1" dirty="0">
              <a:solidFill>
                <a:srgbClr val="064FBA"/>
              </a:solidFill>
              <a:latin typeface="標楷體" pitchFamily="65" charset="-120"/>
              <a:ea typeface="標楷體" pitchFamily="65" charset="-120"/>
            </a:endParaRPr>
          </a:p>
          <a:p>
            <a:pPr marL="342872" indent="-342872" eaLnBrk="1" fontAlgn="auto" hangingPunct="1">
              <a:lnSpc>
                <a:spcPts val="3800"/>
              </a:lnSpc>
              <a:spcAft>
                <a:spcPts val="0"/>
              </a:spcAft>
              <a:buNone/>
              <a:defRPr/>
            </a:pPr>
            <a:r>
              <a:rPr lang="zh-TW" altLang="en-US" sz="35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zh-TW" altLang="en-US" sz="3500" b="1" dirty="0">
                <a:solidFill>
                  <a:srgbClr val="064FBA"/>
                </a:solidFill>
                <a:latin typeface="標楷體" pitchFamily="65" charset="-120"/>
                <a:ea typeface="標楷體" pitchFamily="65" charset="-120"/>
              </a:rPr>
              <a:t>次補助、</a:t>
            </a:r>
            <a:r>
              <a:rPr lang="en-US" altLang="zh-TW" sz="3500" b="1" dirty="0">
                <a:solidFill>
                  <a:srgbClr val="064FBA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5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zh-TW" altLang="en-US" sz="3500" b="1" dirty="0">
                <a:solidFill>
                  <a:srgbClr val="064FBA"/>
                </a:solidFill>
                <a:latin typeface="標楷體" pitchFamily="65" charset="-120"/>
                <a:ea typeface="標楷體" pitchFamily="65" charset="-120"/>
              </a:rPr>
              <a:t>個多元族群的社會、每</a:t>
            </a:r>
            <a:r>
              <a:rPr lang="zh-TW" altLang="en-US" sz="35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zh-TW" altLang="en-US" sz="3500" b="1" dirty="0">
                <a:solidFill>
                  <a:srgbClr val="064FBA"/>
                </a:solidFill>
                <a:latin typeface="標楷體" pitchFamily="65" charset="-120"/>
                <a:ea typeface="標楷體" pitchFamily="65" charset="-120"/>
              </a:rPr>
              <a:t>位同仁、</a:t>
            </a:r>
            <a:r>
              <a:rPr lang="zh-TW" altLang="en-US" sz="35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zh-TW" altLang="en-US" sz="3500" b="1" dirty="0">
                <a:solidFill>
                  <a:srgbClr val="064FBA"/>
                </a:solidFill>
                <a:latin typeface="標楷體" pitchFamily="65" charset="-120"/>
                <a:ea typeface="標楷體" pitchFamily="65" charset="-120"/>
              </a:rPr>
              <a:t>支部隊、</a:t>
            </a:r>
            <a:endParaRPr lang="en-US" altLang="zh-TW" sz="3500" b="1" dirty="0">
              <a:solidFill>
                <a:srgbClr val="064FBA"/>
              </a:solidFill>
              <a:latin typeface="標楷體" pitchFamily="65" charset="-120"/>
              <a:ea typeface="標楷體" pitchFamily="65" charset="-120"/>
            </a:endParaRPr>
          </a:p>
          <a:p>
            <a:pPr marL="342872" indent="-342872" eaLnBrk="1" fontAlgn="auto" hangingPunct="1">
              <a:lnSpc>
                <a:spcPts val="3800"/>
              </a:lnSpc>
              <a:spcAft>
                <a:spcPts val="0"/>
              </a:spcAft>
              <a:buNone/>
              <a:defRPr/>
            </a:pPr>
            <a:r>
              <a:rPr lang="zh-TW" altLang="en-US" sz="35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zh-TW" altLang="en-US" sz="3500" b="1" dirty="0">
                <a:solidFill>
                  <a:srgbClr val="064FBA"/>
                </a:solidFill>
                <a:latin typeface="標楷體" pitchFamily="65" charset="-120"/>
                <a:ea typeface="標楷體" pitchFamily="65" charset="-120"/>
              </a:rPr>
              <a:t>套規範、不</a:t>
            </a:r>
            <a:r>
              <a:rPr lang="zh-TW" altLang="en-US" sz="35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二</a:t>
            </a:r>
            <a:r>
              <a:rPr lang="zh-TW" altLang="en-US" sz="3500" b="1" dirty="0">
                <a:solidFill>
                  <a:srgbClr val="064FBA"/>
                </a:solidFill>
                <a:latin typeface="標楷體" pitchFamily="65" charset="-120"/>
                <a:ea typeface="標楷體" pitchFamily="65" charset="-120"/>
              </a:rPr>
              <a:t>法門、</a:t>
            </a:r>
            <a:r>
              <a:rPr lang="zh-TW" altLang="en-US" sz="35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三</a:t>
            </a:r>
            <a:r>
              <a:rPr lang="zh-TW" altLang="en-US" sz="3500" b="1" dirty="0">
                <a:solidFill>
                  <a:srgbClr val="064FBA"/>
                </a:solidFill>
                <a:latin typeface="標楷體" pitchFamily="65" charset="-120"/>
                <a:ea typeface="標楷體" pitchFamily="65" charset="-120"/>
              </a:rPr>
              <a:t>生有幸、新</a:t>
            </a:r>
            <a:r>
              <a:rPr lang="zh-TW" altLang="en-US" sz="35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十</a:t>
            </a:r>
            <a:r>
              <a:rPr lang="zh-TW" altLang="en-US" sz="3500" b="1" dirty="0">
                <a:solidFill>
                  <a:srgbClr val="064FBA"/>
                </a:solidFill>
                <a:latin typeface="標楷體" pitchFamily="65" charset="-120"/>
                <a:ea typeface="標楷體" pitchFamily="65" charset="-120"/>
              </a:rPr>
              <a:t>大建設、國土</a:t>
            </a:r>
            <a:r>
              <a:rPr lang="zh-TW" altLang="en-US" sz="35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三</a:t>
            </a:r>
            <a:r>
              <a:rPr lang="zh-TW" altLang="en-US" sz="3500" b="1" dirty="0">
                <a:solidFill>
                  <a:srgbClr val="064FBA"/>
                </a:solidFill>
                <a:latin typeface="標楷體" pitchFamily="65" charset="-120"/>
                <a:ea typeface="標楷體" pitchFamily="65" charset="-120"/>
              </a:rPr>
              <a:t>法、</a:t>
            </a:r>
            <a:endParaRPr lang="en-US" altLang="zh-TW" sz="3500" b="1" dirty="0">
              <a:solidFill>
                <a:srgbClr val="064FBA"/>
              </a:solidFill>
              <a:latin typeface="標楷體" pitchFamily="65" charset="-120"/>
              <a:ea typeface="標楷體" pitchFamily="65" charset="-120"/>
            </a:endParaRPr>
          </a:p>
          <a:p>
            <a:pPr marL="342872" indent="-342872" eaLnBrk="1" fontAlgn="auto" hangingPunct="1">
              <a:lnSpc>
                <a:spcPts val="3800"/>
              </a:lnSpc>
              <a:spcAft>
                <a:spcPts val="0"/>
              </a:spcAft>
              <a:buNone/>
              <a:defRPr/>
            </a:pPr>
            <a:r>
              <a:rPr lang="zh-TW" altLang="en-US" sz="3500" b="1" dirty="0">
                <a:solidFill>
                  <a:srgbClr val="064FBA"/>
                </a:solidFill>
                <a:latin typeface="標楷體" pitchFamily="65" charset="-120"/>
                <a:ea typeface="標楷體" pitchFamily="65" charset="-120"/>
              </a:rPr>
              <a:t>組織</a:t>
            </a:r>
            <a:r>
              <a:rPr lang="zh-TW" altLang="en-US" sz="35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四</a:t>
            </a:r>
            <a:r>
              <a:rPr lang="zh-TW" altLang="en-US" sz="3500" b="1" dirty="0">
                <a:solidFill>
                  <a:srgbClr val="064FBA"/>
                </a:solidFill>
                <a:latin typeface="標楷體" pitchFamily="65" charset="-120"/>
                <a:ea typeface="標楷體" pitchFamily="65" charset="-120"/>
              </a:rPr>
              <a:t>法、</a:t>
            </a:r>
            <a:r>
              <a:rPr lang="en-US" altLang="zh-TW" sz="3500" b="1" dirty="0">
                <a:solidFill>
                  <a:srgbClr val="064FBA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5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零</a:t>
            </a:r>
            <a:r>
              <a:rPr lang="zh-TW" altLang="en-US" sz="3500" b="1" dirty="0">
                <a:solidFill>
                  <a:srgbClr val="064FBA"/>
                </a:solidFill>
                <a:latin typeface="標楷體" pitchFamily="65" charset="-120"/>
                <a:ea typeface="標楷體" pitchFamily="65" charset="-120"/>
              </a:rPr>
              <a:t>歲教育、核</a:t>
            </a:r>
            <a:r>
              <a:rPr lang="zh-TW" altLang="en-US" sz="35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四</a:t>
            </a:r>
            <a:r>
              <a:rPr lang="zh-TW" altLang="en-US" sz="3500" b="1" dirty="0">
                <a:solidFill>
                  <a:srgbClr val="064FBA"/>
                </a:solidFill>
                <a:latin typeface="標楷體" pitchFamily="65" charset="-120"/>
                <a:ea typeface="標楷體" pitchFamily="65" charset="-120"/>
              </a:rPr>
              <a:t>廠、第</a:t>
            </a:r>
            <a:r>
              <a:rPr lang="zh-TW" altLang="en-US" sz="35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zh-TW" altLang="en-US" sz="3500" b="1" dirty="0">
                <a:solidFill>
                  <a:srgbClr val="064FBA"/>
                </a:solidFill>
                <a:latin typeface="標楷體" pitchFamily="65" charset="-120"/>
                <a:ea typeface="標楷體" pitchFamily="65" charset="-120"/>
              </a:rPr>
              <a:t>線上、第</a:t>
            </a:r>
            <a:r>
              <a:rPr lang="zh-TW" altLang="en-US" sz="35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二</a:t>
            </a:r>
            <a:r>
              <a:rPr lang="zh-TW" altLang="en-US" sz="3500" b="1" dirty="0">
                <a:solidFill>
                  <a:srgbClr val="064FBA"/>
                </a:solidFill>
                <a:latin typeface="標楷體" pitchFamily="65" charset="-120"/>
                <a:ea typeface="標楷體" pitchFamily="65" charset="-120"/>
              </a:rPr>
              <a:t>專長、</a:t>
            </a:r>
            <a:endParaRPr lang="en-US" altLang="zh-TW" sz="3500" b="1" dirty="0">
              <a:solidFill>
                <a:srgbClr val="064FBA"/>
              </a:solidFill>
              <a:latin typeface="標楷體" pitchFamily="65" charset="-120"/>
              <a:ea typeface="標楷體" pitchFamily="65" charset="-120"/>
            </a:endParaRPr>
          </a:p>
          <a:p>
            <a:pPr marL="342872" indent="-342872" eaLnBrk="1" fontAlgn="auto" hangingPunct="1">
              <a:lnSpc>
                <a:spcPts val="3800"/>
              </a:lnSpc>
              <a:spcAft>
                <a:spcPts val="0"/>
              </a:spcAft>
              <a:buNone/>
              <a:defRPr/>
            </a:pPr>
            <a:r>
              <a:rPr lang="zh-TW" altLang="en-US" sz="3500" b="1" dirty="0">
                <a:solidFill>
                  <a:srgbClr val="064FBA"/>
                </a:solidFill>
                <a:latin typeface="標楷體" pitchFamily="65" charset="-120"/>
                <a:ea typeface="標楷體" pitchFamily="65" charset="-120"/>
              </a:rPr>
              <a:t>第</a:t>
            </a:r>
            <a:r>
              <a:rPr lang="zh-TW" altLang="en-US" sz="35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三</a:t>
            </a:r>
            <a:r>
              <a:rPr lang="zh-TW" altLang="en-US" sz="3500" b="1" dirty="0">
                <a:solidFill>
                  <a:srgbClr val="064FBA"/>
                </a:solidFill>
                <a:latin typeface="標楷體" pitchFamily="65" charset="-120"/>
                <a:ea typeface="標楷體" pitchFamily="65" charset="-120"/>
              </a:rPr>
              <a:t>部門、公正</a:t>
            </a:r>
            <a:r>
              <a:rPr lang="en-US" altLang="zh-TW" sz="3500" b="1" dirty="0">
                <a:solidFill>
                  <a:srgbClr val="064FBA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500" b="1" dirty="0">
                <a:solidFill>
                  <a:srgbClr val="064FBA"/>
                </a:solidFill>
                <a:latin typeface="標楷體" pitchFamily="65" charset="-120"/>
                <a:ea typeface="標楷體" pitchFamily="65" charset="-120"/>
              </a:rPr>
              <a:t>第</a:t>
            </a:r>
            <a:r>
              <a:rPr lang="zh-TW" altLang="en-US" sz="35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三</a:t>
            </a:r>
            <a:r>
              <a:rPr lang="zh-TW" altLang="en-US" sz="3500" b="1" dirty="0">
                <a:solidFill>
                  <a:srgbClr val="064FBA"/>
                </a:solidFill>
                <a:latin typeface="標楷體" pitchFamily="65" charset="-120"/>
                <a:ea typeface="標楷體" pitchFamily="65" charset="-120"/>
              </a:rPr>
              <a:t>人、第</a:t>
            </a:r>
            <a:r>
              <a:rPr lang="zh-TW" altLang="en-US" sz="35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zh-TW" altLang="en-US" sz="3500" b="1" dirty="0">
                <a:solidFill>
                  <a:srgbClr val="064FBA"/>
                </a:solidFill>
                <a:latin typeface="標楷體" pitchFamily="65" charset="-120"/>
                <a:ea typeface="標楷體" pitchFamily="65" charset="-120"/>
              </a:rPr>
              <a:t>夫人、</a:t>
            </a:r>
            <a:r>
              <a:rPr lang="zh-TW" altLang="en-US" sz="35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三</a:t>
            </a:r>
            <a:r>
              <a:rPr lang="zh-TW" altLang="en-US" sz="3500" b="1" dirty="0">
                <a:solidFill>
                  <a:srgbClr val="064FBA"/>
                </a:solidFill>
                <a:latin typeface="標楷體" pitchFamily="65" charset="-120"/>
                <a:ea typeface="標楷體" pitchFamily="65" charset="-120"/>
              </a:rPr>
              <a:t>級制政府、</a:t>
            </a:r>
            <a:endParaRPr lang="en-US" altLang="zh-TW" sz="3500" b="1" dirty="0">
              <a:solidFill>
                <a:srgbClr val="064FBA"/>
              </a:solidFill>
              <a:latin typeface="標楷體" pitchFamily="65" charset="-120"/>
              <a:ea typeface="標楷體" pitchFamily="65" charset="-120"/>
            </a:endParaRPr>
          </a:p>
          <a:p>
            <a:pPr marL="342872" indent="-342872" eaLnBrk="1" fontAlgn="auto" hangingPunct="1">
              <a:lnSpc>
                <a:spcPts val="3800"/>
              </a:lnSpc>
              <a:spcAft>
                <a:spcPts val="0"/>
              </a:spcAft>
              <a:buNone/>
              <a:defRPr/>
            </a:pPr>
            <a:r>
              <a:rPr lang="zh-TW" altLang="en-US" sz="3500" b="1" dirty="0">
                <a:solidFill>
                  <a:srgbClr val="064FBA"/>
                </a:solidFill>
                <a:latin typeface="標楷體" pitchFamily="65" charset="-120"/>
                <a:ea typeface="標楷體" pitchFamily="65" charset="-120"/>
              </a:rPr>
              <a:t>國小</a:t>
            </a:r>
            <a:r>
              <a:rPr lang="zh-TW" altLang="en-US" sz="35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三</a:t>
            </a:r>
            <a:r>
              <a:rPr lang="zh-TW" altLang="en-US" sz="3500" b="1" dirty="0">
                <a:solidFill>
                  <a:srgbClr val="064FBA"/>
                </a:solidFill>
                <a:latin typeface="標楷體" pitchFamily="65" charset="-120"/>
                <a:ea typeface="標楷體" pitchFamily="65" charset="-120"/>
              </a:rPr>
              <a:t>年級  </a:t>
            </a:r>
          </a:p>
          <a:p>
            <a:pPr marL="342872" indent="-342872" eaLnBrk="1" fontAlgn="auto" hangingPunct="1">
              <a:lnSpc>
                <a:spcPts val="3800"/>
              </a:lnSpc>
              <a:spcAft>
                <a:spcPts val="0"/>
              </a:spcAft>
              <a:buNone/>
              <a:defRPr/>
            </a:pPr>
            <a:r>
              <a:rPr lang="en-US" altLang="zh-TW" sz="35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※</a:t>
            </a:r>
            <a:r>
              <a:rPr lang="zh-TW" altLang="en-US" sz="3500" b="1" dirty="0">
                <a:solidFill>
                  <a:srgbClr val="064FBA"/>
                </a:solidFill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en-US" sz="35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一案</a:t>
            </a:r>
            <a:r>
              <a:rPr lang="zh-TW" altLang="en-US" sz="3500" b="1" dirty="0">
                <a:solidFill>
                  <a:srgbClr val="064FBA"/>
                </a:solidFill>
                <a:latin typeface="標楷體" pitchFamily="65" charset="-120"/>
                <a:ea typeface="標楷體" pitchFamily="65" charset="-120"/>
              </a:rPr>
              <a:t>」</a:t>
            </a:r>
            <a:r>
              <a:rPr lang="zh-TW" altLang="zh-TW" sz="3500" b="1" dirty="0">
                <a:solidFill>
                  <a:srgbClr val="0000FF"/>
                </a:solidFill>
              </a:rPr>
              <a:t>（</a:t>
            </a:r>
            <a:r>
              <a:rPr lang="zh-TW" altLang="en-US" sz="35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行政院</a:t>
            </a:r>
            <a:r>
              <a:rPr lang="en-US" altLang="zh-TW" sz="35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hlinkClick r:id="" action="ppaction://noaction"/>
              </a:rPr>
              <a:t>105.4.11</a:t>
            </a:r>
            <a:r>
              <a:rPr lang="zh-TW" altLang="en-US" sz="35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hlinkClick r:id="" action="ppaction://noaction"/>
              </a:rPr>
              <a:t>文書處理相關釋例</a:t>
            </a:r>
            <a:r>
              <a:rPr lang="en-US" altLang="zh-TW" sz="35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" action="ppaction://noaction"/>
              </a:rPr>
              <a:t>—</a:t>
            </a:r>
            <a:r>
              <a:rPr lang="zh-TW" altLang="en-US" sz="35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" action="ppaction://noaction"/>
              </a:rPr>
              <a:t>院長電子信箱</a:t>
            </a:r>
            <a:r>
              <a:rPr lang="zh-TW" altLang="zh-TW" sz="35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）</a:t>
            </a:r>
            <a:r>
              <a:rPr lang="zh-TW" altLang="en-US" sz="35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35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marL="342872" indent="-342872" eaLnBrk="1" fontAlgn="auto" hangingPunct="1">
              <a:lnSpc>
                <a:spcPts val="3500"/>
              </a:lnSpc>
              <a:spcAft>
                <a:spcPts val="0"/>
              </a:spcAft>
              <a:defRPr/>
            </a:pP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053569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682601" y="0"/>
            <a:ext cx="10973102" cy="1141740"/>
          </a:xfrm>
        </p:spPr>
        <p:txBody>
          <a:bodyPr/>
          <a:lstStyle/>
          <a:p>
            <a:pPr algn="ctr"/>
            <a:r>
              <a:rPr lang="zh-TW" altLang="en-US" sz="4001" dirty="0">
                <a:latin typeface="標楷體" panose="03000509000000000000" pitchFamily="65" charset="-120"/>
                <a:ea typeface="標楷體" panose="03000509000000000000" pitchFamily="65" charset="-120"/>
              </a:rPr>
              <a:t>公文書橫式書寫數字使用原則</a:t>
            </a:r>
            <a:br>
              <a:rPr lang="en-US" altLang="zh-TW" sz="400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（行政院</a:t>
            </a:r>
            <a:r>
              <a:rPr lang="en-US" altLang="zh-TW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93</a:t>
            </a: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17</a:t>
            </a: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日院臺秘字第</a:t>
            </a:r>
            <a:r>
              <a:rPr lang="en-US" altLang="zh-TW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0930089122</a:t>
            </a: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號函頒） </a:t>
            </a:r>
          </a:p>
        </p:txBody>
      </p:sp>
      <p:sp>
        <p:nvSpPr>
          <p:cNvPr id="237571" name="內容版面配置區 2"/>
          <p:cNvSpPr>
            <a:spLocks noGrp="1"/>
          </p:cNvSpPr>
          <p:nvPr>
            <p:ph idx="1"/>
          </p:nvPr>
        </p:nvSpPr>
        <p:spPr>
          <a:xfrm>
            <a:off x="606393" y="1141740"/>
            <a:ext cx="10979056" cy="5359644"/>
          </a:xfrm>
        </p:spPr>
        <p:txBody>
          <a:bodyPr>
            <a:noAutofit/>
          </a:bodyPr>
          <a:lstStyle/>
          <a:p>
            <a:pPr marL="342872" indent="-342872" eaLnBrk="1" hangingPunct="1">
              <a:lnSpc>
                <a:spcPts val="2800"/>
              </a:lnSpc>
              <a:buNone/>
              <a:defRPr/>
            </a:pPr>
            <a:r>
              <a:rPr lang="zh-TW" altLang="en-US" sz="3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◎專有名詞：</a:t>
            </a:r>
          </a:p>
          <a:p>
            <a:pPr marL="342872" indent="-342872" eaLnBrk="1" hangingPunct="1">
              <a:lnSpc>
                <a:spcPts val="2800"/>
              </a:lnSpc>
              <a:defRPr/>
            </a:pPr>
            <a:r>
              <a:rPr lang="zh-TW" altLang="en-US" sz="3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地名：</a:t>
            </a:r>
            <a:r>
              <a:rPr lang="zh-TW" altLang="en-US" sz="3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九九</a:t>
            </a:r>
            <a:r>
              <a:rPr lang="zh-TW" altLang="en-US" sz="3000" b="1" dirty="0">
                <a:solidFill>
                  <a:srgbClr val="064FB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峰</a:t>
            </a:r>
          </a:p>
          <a:p>
            <a:pPr marL="342872" indent="-342872" eaLnBrk="1" hangingPunct="1">
              <a:lnSpc>
                <a:spcPts val="2800"/>
              </a:lnSpc>
              <a:defRPr/>
            </a:pPr>
            <a:r>
              <a:rPr lang="zh-TW" altLang="en-US" sz="3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書名：</a:t>
            </a:r>
            <a:r>
              <a:rPr lang="zh-TW" altLang="en-US" sz="3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zh-TW" altLang="en-US" sz="3000" b="1" dirty="0">
                <a:solidFill>
                  <a:srgbClr val="064FB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國演義</a:t>
            </a:r>
          </a:p>
          <a:p>
            <a:pPr marL="342872" indent="-342872" eaLnBrk="1" hangingPunct="1">
              <a:lnSpc>
                <a:spcPts val="2800"/>
              </a:lnSpc>
              <a:defRPr/>
            </a:pPr>
            <a:r>
              <a:rPr lang="zh-TW" altLang="en-US" sz="3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人名：</a:t>
            </a:r>
            <a:r>
              <a:rPr lang="zh-TW" altLang="en-US" sz="3000" b="1" dirty="0">
                <a:solidFill>
                  <a:srgbClr val="064FB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李</a:t>
            </a:r>
            <a:r>
              <a:rPr lang="zh-TW" altLang="en-US" sz="3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</a:p>
          <a:p>
            <a:pPr marL="342872" indent="-342872" eaLnBrk="1" hangingPunct="1">
              <a:lnSpc>
                <a:spcPts val="2800"/>
              </a:lnSpc>
              <a:defRPr/>
            </a:pPr>
            <a:r>
              <a:rPr lang="zh-TW" altLang="en-US" sz="3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店名：</a:t>
            </a:r>
            <a:r>
              <a:rPr lang="zh-TW" altLang="en-US" sz="3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zh-TW" altLang="en-US" sz="3000" b="1" dirty="0">
                <a:solidFill>
                  <a:srgbClr val="064FB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南書局</a:t>
            </a:r>
          </a:p>
          <a:p>
            <a:pPr marL="342872" indent="-342872" eaLnBrk="1" hangingPunct="1">
              <a:lnSpc>
                <a:spcPts val="2800"/>
              </a:lnSpc>
              <a:defRPr/>
            </a:pPr>
            <a:r>
              <a:rPr lang="zh-TW" altLang="en-US" sz="3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頭銜：</a:t>
            </a:r>
            <a:r>
              <a:rPr lang="zh-TW" altLang="en-US" sz="3000" b="1" dirty="0">
                <a:solidFill>
                  <a:srgbClr val="064FB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恩史瓦第</a:t>
            </a:r>
            <a:r>
              <a:rPr lang="zh-TW" altLang="en-US" sz="3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zh-TW" altLang="en-US" sz="3000" b="1" dirty="0">
                <a:solidFill>
                  <a:srgbClr val="064FB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世</a:t>
            </a:r>
          </a:p>
          <a:p>
            <a:pPr marL="342872" indent="-342872" eaLnBrk="1" hangingPunct="1">
              <a:lnSpc>
                <a:spcPts val="2800"/>
              </a:lnSpc>
              <a:buNone/>
              <a:defRPr/>
            </a:pPr>
            <a:r>
              <a:rPr lang="zh-TW" altLang="en-US" sz="3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◎慣用語：</a:t>
            </a:r>
          </a:p>
          <a:p>
            <a:pPr marL="342872" indent="-342872" eaLnBrk="1" hangingPunct="1">
              <a:lnSpc>
                <a:spcPts val="2800"/>
              </a:lnSpc>
              <a:defRPr/>
            </a:pPr>
            <a:r>
              <a:rPr lang="zh-TW" altLang="en-US" sz="3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星期：</a:t>
            </a:r>
            <a:r>
              <a:rPr lang="zh-TW" altLang="en-US" sz="3000" b="1" dirty="0">
                <a:solidFill>
                  <a:srgbClr val="064FB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星期</a:t>
            </a:r>
            <a:r>
              <a:rPr lang="zh-TW" altLang="en-US" sz="3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zh-TW" altLang="en-US" sz="3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en-US" sz="30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週</a:t>
            </a:r>
            <a:r>
              <a:rPr lang="zh-TW" altLang="en-US" sz="3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  </a:t>
            </a:r>
            <a:r>
              <a:rPr lang="zh-TW" altLang="en-US" sz="3000" b="1" dirty="0">
                <a:solidFill>
                  <a:srgbClr val="064FB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3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3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實務上有書寫</a:t>
            </a:r>
            <a:r>
              <a:rPr lang="zh-TW" altLang="en-US" sz="3000" b="1" dirty="0">
                <a:solidFill>
                  <a:srgbClr val="064FB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zh-TW" altLang="en-US" sz="3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zh-TW" altLang="en-US" sz="3000" b="1" dirty="0">
                <a:solidFill>
                  <a:srgbClr val="064FB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r>
              <a:rPr lang="zh-TW" altLang="en-US" sz="3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屬</a:t>
            </a:r>
            <a:r>
              <a:rPr lang="zh-TW" altLang="en-US" sz="3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錯誤</a:t>
            </a:r>
          </a:p>
          <a:p>
            <a:pPr marL="342872" indent="-342872" eaLnBrk="1" hangingPunct="1">
              <a:lnSpc>
                <a:spcPts val="2800"/>
              </a:lnSpc>
              <a:defRPr/>
            </a:pPr>
            <a:r>
              <a:rPr lang="zh-TW" altLang="en-US" sz="3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比例：</a:t>
            </a:r>
            <a:r>
              <a:rPr lang="zh-TW" altLang="en-US" sz="3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十</a:t>
            </a:r>
            <a:r>
              <a:rPr lang="zh-TW" altLang="en-US" sz="3000" b="1" dirty="0">
                <a:solidFill>
                  <a:srgbClr val="064FB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分之</a:t>
            </a:r>
            <a:r>
              <a:rPr lang="zh-TW" altLang="en-US" sz="3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</a:p>
          <a:p>
            <a:pPr marL="342872" indent="-342872" eaLnBrk="1" hangingPunct="1">
              <a:lnSpc>
                <a:spcPts val="2800"/>
              </a:lnSpc>
              <a:defRPr/>
            </a:pPr>
            <a:r>
              <a:rPr lang="zh-TW" altLang="en-US" sz="3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概數：</a:t>
            </a:r>
            <a:r>
              <a:rPr lang="zh-TW" altLang="en-US" sz="3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zh-TW" altLang="en-US" sz="3000" b="1" dirty="0">
                <a:solidFill>
                  <a:srgbClr val="064FB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讀、</a:t>
            </a:r>
            <a:r>
              <a:rPr lang="zh-TW" altLang="en-US" sz="3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zh-TW" altLang="en-US" sz="3000" b="1" dirty="0">
                <a:solidFill>
                  <a:srgbClr val="064FB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軍部隊、正月初</a:t>
            </a:r>
            <a:r>
              <a:rPr lang="zh-TW" altLang="en-US" sz="3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endParaRPr lang="zh-TW" altLang="en-US" sz="3000" b="1" dirty="0">
              <a:solidFill>
                <a:srgbClr val="064FBA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872" indent="-342872" eaLnBrk="1" hangingPunct="1">
              <a:lnSpc>
                <a:spcPts val="2800"/>
              </a:lnSpc>
              <a:defRPr/>
            </a:pPr>
            <a:r>
              <a:rPr lang="zh-TW" altLang="en-US" sz="3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約數：</a:t>
            </a:r>
            <a:r>
              <a:rPr lang="zh-TW" altLang="en-US" sz="3000" b="1" dirty="0">
                <a:solidFill>
                  <a:srgbClr val="064FB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約</a:t>
            </a:r>
            <a:r>
              <a:rPr lang="zh-TW" altLang="en-US" sz="3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三、四</a:t>
            </a:r>
            <a:r>
              <a:rPr lang="zh-TW" altLang="en-US" sz="3000" b="1" dirty="0">
                <a:solidFill>
                  <a:srgbClr val="064FB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天、</a:t>
            </a:r>
            <a:r>
              <a:rPr lang="zh-TW" altLang="en-US" sz="3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二三</a:t>
            </a:r>
            <a:r>
              <a:rPr lang="zh-TW" altLang="en-US" sz="3000" b="1" dirty="0">
                <a:solidFill>
                  <a:srgbClr val="064FB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百架次</a:t>
            </a:r>
            <a:r>
              <a:rPr lang="zh-TW" altLang="en-US" sz="3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000" b="1" dirty="0">
                <a:solidFill>
                  <a:srgbClr val="064FB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幾</a:t>
            </a:r>
            <a:r>
              <a:rPr lang="zh-TW" altLang="en-US" sz="3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十</a:t>
            </a:r>
            <a:r>
              <a:rPr lang="zh-TW" altLang="en-US" sz="3000" b="1" dirty="0">
                <a:solidFill>
                  <a:srgbClr val="064FB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萬分之</a:t>
            </a:r>
            <a:r>
              <a:rPr lang="zh-TW" altLang="en-US" sz="3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一、七</a:t>
            </a:r>
            <a:r>
              <a:rPr lang="zh-TW" altLang="en-US" sz="3000" b="1" dirty="0">
                <a:solidFill>
                  <a:srgbClr val="064FB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千餘人 </a:t>
            </a:r>
            <a:r>
              <a:rPr lang="zh-TW" altLang="en-US" sz="3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endParaRPr lang="en-US" altLang="zh-TW" sz="3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lnSpc>
                <a:spcPts val="2800"/>
              </a:lnSpc>
              <a:buNone/>
              <a:defRPr/>
            </a:pPr>
            <a:r>
              <a:rPr lang="en-US" altLang="zh-TW" sz="3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</a:t>
            </a:r>
            <a:r>
              <a:rPr lang="zh-TW" altLang="en-US" sz="3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zh-TW" altLang="en-US" sz="3000" b="1" dirty="0">
                <a:solidFill>
                  <a:srgbClr val="064FB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百多人 </a:t>
            </a:r>
          </a:p>
        </p:txBody>
      </p:sp>
    </p:spTree>
    <p:extLst>
      <p:ext uri="{BB962C8B-B14F-4D97-AF65-F5344CB8AC3E}">
        <p14:creationId xmlns:p14="http://schemas.microsoft.com/office/powerpoint/2010/main" val="9650996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2208" y="0"/>
            <a:ext cx="10692384" cy="1414914"/>
          </a:xfrm>
        </p:spPr>
        <p:txBody>
          <a:bodyPr/>
          <a:lstStyle/>
          <a:p>
            <a:r>
              <a:rPr lang="zh-TW" altLang="en-US" sz="400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公文書橫式書寫數字使用原則</a:t>
            </a:r>
            <a:br>
              <a:rPr lang="en-US" altLang="zh-TW" sz="400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（行政院</a:t>
            </a:r>
            <a:r>
              <a:rPr lang="en-US" altLang="zh-TW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93</a:t>
            </a:r>
            <a:r>
              <a:rPr lang="zh-TW" altLang="en-US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17</a:t>
            </a:r>
            <a:r>
              <a:rPr lang="zh-TW" altLang="en-US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日院臺秘字第</a:t>
            </a:r>
            <a:r>
              <a:rPr lang="en-US" altLang="zh-TW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0930089122</a:t>
            </a:r>
            <a:r>
              <a:rPr lang="zh-TW" altLang="en-US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號函</a:t>
            </a: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頒） 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37751" y="1343205"/>
            <a:ext cx="11392930" cy="5321205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zh-TW" altLang="en-US" sz="3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◎</a:t>
            </a:r>
            <a:r>
              <a:rPr lang="zh-TW" altLang="en-US" sz="5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法規條項款目、編章節款目之統計數據：</a:t>
            </a:r>
          </a:p>
          <a:p>
            <a:pPr>
              <a:lnSpc>
                <a:spcPct val="120000"/>
              </a:lnSpc>
            </a:pPr>
            <a:r>
              <a:rPr lang="zh-TW" altLang="en-US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事務管理規則共分</a:t>
            </a:r>
            <a:r>
              <a:rPr lang="en-US" altLang="zh-TW" sz="45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sz="45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編</a:t>
            </a:r>
            <a:r>
              <a:rPr lang="zh-TW" altLang="en-US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45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415</a:t>
            </a:r>
            <a:r>
              <a:rPr lang="zh-TW" altLang="en-US" sz="45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條</a:t>
            </a:r>
            <a:r>
              <a:rPr lang="zh-TW" altLang="en-US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條文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sz="3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◎</a:t>
            </a:r>
            <a:r>
              <a:rPr lang="zh-TW" altLang="en-US" sz="4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法規內容之引敘或摘述：</a:t>
            </a:r>
          </a:p>
          <a:p>
            <a:pPr>
              <a:lnSpc>
                <a:spcPct val="120000"/>
              </a:lnSpc>
            </a:pPr>
            <a:r>
              <a:rPr lang="zh-TW" altLang="en-US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依家庭暴力防治法</a:t>
            </a:r>
            <a:r>
              <a:rPr lang="zh-TW" altLang="en-US" sz="45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45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62</a:t>
            </a:r>
            <a:r>
              <a:rPr lang="zh-TW" altLang="en-US" sz="45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條第</a:t>
            </a:r>
            <a:r>
              <a:rPr lang="en-US" altLang="zh-TW" sz="45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45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項</a:t>
            </a:r>
            <a:r>
              <a:rPr lang="zh-TW" altLang="en-US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規定，違反</a:t>
            </a:r>
            <a:r>
              <a:rPr lang="zh-TW" altLang="en-US" sz="45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45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52</a:t>
            </a:r>
            <a:r>
              <a:rPr lang="zh-TW" altLang="en-US" sz="45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條</a:t>
            </a:r>
            <a:r>
              <a:rPr lang="zh-TW" altLang="en-US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規定者，由直轄市、縣（市）主管機關處</a:t>
            </a:r>
            <a:r>
              <a:rPr lang="zh-TW" altLang="en-US" sz="45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新臺幣</a:t>
            </a:r>
            <a:r>
              <a:rPr lang="en-US" altLang="zh-TW" sz="45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45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千元以上</a:t>
            </a:r>
            <a:r>
              <a:rPr lang="en-US" altLang="zh-TW" sz="45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45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萬元以下</a:t>
            </a:r>
            <a:r>
              <a:rPr lang="zh-TW" altLang="en-US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罰鍰。</a:t>
            </a:r>
          </a:p>
          <a:p>
            <a:pPr>
              <a:lnSpc>
                <a:spcPct val="120000"/>
              </a:lnSpc>
            </a:pPr>
            <a:r>
              <a:rPr lang="zh-TW" altLang="en-US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醫療機構對於家庭暴力之被害人，如無故拒絕診療及開立驗傷診斷書，依家庭暴力防治法</a:t>
            </a:r>
            <a:r>
              <a:rPr lang="zh-TW" altLang="en-US" sz="45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45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62</a:t>
            </a:r>
            <a:r>
              <a:rPr lang="zh-TW" altLang="en-US" sz="45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條第</a:t>
            </a:r>
            <a:r>
              <a:rPr lang="en-US" altLang="zh-TW" sz="45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45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項</a:t>
            </a:r>
            <a:r>
              <a:rPr lang="zh-TW" altLang="en-US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規定，可處</a:t>
            </a:r>
            <a:r>
              <a:rPr lang="en-US" altLang="zh-TW" sz="45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45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千元以上、</a:t>
            </a:r>
            <a:r>
              <a:rPr lang="en-US" altLang="zh-TW" sz="45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45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萬元以下</a:t>
            </a:r>
            <a:r>
              <a:rPr lang="zh-TW" altLang="en-US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罰鍰。</a:t>
            </a:r>
            <a:endParaRPr lang="en-US" altLang="zh-TW" sz="45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有關公文書中如有</a:t>
            </a:r>
            <a:r>
              <a:rPr lang="zh-TW" altLang="en-US" sz="45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引述契約條號時</a:t>
            </a:r>
            <a:r>
              <a:rPr lang="zh-TW" altLang="en-US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，宜參照上開數字使用原則，使用阿拉伯數字「</a:t>
            </a:r>
            <a:r>
              <a:rPr lang="zh-TW" altLang="en-US" sz="45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45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45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條第</a:t>
            </a:r>
            <a:r>
              <a:rPr lang="en-US" altLang="zh-TW" sz="45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45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項第</a:t>
            </a:r>
            <a:r>
              <a:rPr lang="en-US" altLang="zh-TW" sz="45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45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款第</a:t>
            </a:r>
            <a:r>
              <a:rPr lang="en-US" altLang="zh-TW" sz="45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45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目</a:t>
            </a:r>
            <a:r>
              <a:rPr lang="zh-TW" altLang="en-US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」，以利閱讀。</a:t>
            </a:r>
            <a:r>
              <a:rPr lang="en-US" altLang="zh-TW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45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111.12.8</a:t>
            </a:r>
            <a:r>
              <a:rPr lang="zh-TW" altLang="en-US" sz="45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文書處理相關釋例院長電子信箱</a:t>
            </a:r>
            <a:r>
              <a:rPr lang="en-US" altLang="zh-TW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5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  <a:p>
            <a:pPr>
              <a:lnSpc>
                <a:spcPct val="120000"/>
              </a:lnSpc>
            </a:pPr>
            <a:endParaRPr lang="zh-TW" altLang="en-US" sz="40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423754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6435" y="-396875"/>
            <a:ext cx="13211174" cy="871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39148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2208" y="0"/>
            <a:ext cx="10692384" cy="896146"/>
          </a:xfrm>
        </p:spPr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公文用語用字重要口訣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1119" y="788565"/>
            <a:ext cx="10655249" cy="5830349"/>
          </a:xfrm>
        </p:spPr>
        <p:txBody>
          <a:bodyPr>
            <a:noAutofit/>
          </a:bodyPr>
          <a:lstStyle/>
          <a:p>
            <a:pPr>
              <a:lnSpc>
                <a:spcPts val="36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公文用語用字寫</a:t>
            </a:r>
            <a:r>
              <a:rPr lang="zh-TW" altLang="en-US" sz="32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本年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不寫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今年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6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公文用語用字寫</a:t>
            </a:r>
            <a:r>
              <a:rPr lang="zh-TW" altLang="en-US" sz="32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不寫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6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公文用語用字寫</a:t>
            </a:r>
            <a:r>
              <a:rPr lang="zh-TW" altLang="en-US" sz="32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不寫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6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公文用語用字寫</a:t>
            </a:r>
            <a:r>
              <a:rPr lang="zh-TW" altLang="en-US" sz="32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不寫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6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公文用語用字寫</a:t>
            </a:r>
            <a:r>
              <a:rPr lang="zh-TW" altLang="en-US" sz="32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得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不寫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6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公文用語用字寫</a:t>
            </a:r>
            <a:r>
              <a:rPr lang="zh-TW" altLang="en-US" sz="32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不寫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6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公文用語用字寫</a:t>
            </a:r>
            <a:r>
              <a:rPr lang="zh-TW" altLang="en-US" sz="32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爰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不寫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於是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6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公文用語用字寫</a:t>
            </a:r>
            <a:r>
              <a:rPr lang="zh-TW" altLang="en-US" sz="32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至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不寫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到</a:t>
            </a:r>
            <a:endParaRPr lang="en-US" altLang="zh-TW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lnSpc>
                <a:spcPts val="3600"/>
              </a:lnSpc>
            </a:pPr>
            <a:r>
              <a:rPr lang="zh-TW" altLang="en-US" sz="32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公文用語用字寫</a:t>
            </a:r>
            <a:r>
              <a:rPr lang="zh-TW" altLang="en-US" sz="32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於</a:t>
            </a:r>
            <a:r>
              <a:rPr lang="zh-TW" altLang="en-US" sz="32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不寫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endParaRPr lang="en-US" altLang="zh-TW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6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公文用語用字寫</a:t>
            </a:r>
            <a:r>
              <a:rPr lang="zh-TW" altLang="en-US" sz="32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本人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不寫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自己</a:t>
            </a:r>
          </a:p>
        </p:txBody>
      </p:sp>
    </p:spTree>
    <p:extLst>
      <p:ext uri="{BB962C8B-B14F-4D97-AF65-F5344CB8AC3E}">
        <p14:creationId xmlns:p14="http://schemas.microsoft.com/office/powerpoint/2010/main" val="4227196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標題 1"/>
          <p:cNvSpPr>
            <a:spLocks noGrp="1"/>
          </p:cNvSpPr>
          <p:nvPr>
            <p:ph type="title"/>
          </p:nvPr>
        </p:nvSpPr>
        <p:spPr>
          <a:xfrm>
            <a:off x="128710" y="0"/>
            <a:ext cx="12063123" cy="69109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zh-TW" altLang="en-US" sz="4401" dirty="0">
                <a:solidFill>
                  <a:srgbClr val="002060"/>
                </a:solidFill>
                <a:ea typeface="標楷體" panose="03000509000000000000" pitchFamily="65" charset="-120"/>
              </a:rPr>
              <a:t>公文主旨段起首語寫作方法</a:t>
            </a:r>
            <a:endParaRPr lang="zh-TW" altLang="en-US" sz="4401" dirty="0">
              <a:solidFill>
                <a:srgbClr val="002060"/>
              </a:solidFill>
            </a:endParaRPr>
          </a:p>
        </p:txBody>
      </p:sp>
      <p:sp>
        <p:nvSpPr>
          <p:cNvPr id="145411" name="內容版面配置區 2"/>
          <p:cNvSpPr>
            <a:spLocks noGrp="1"/>
          </p:cNvSpPr>
          <p:nvPr>
            <p:ph idx="1"/>
          </p:nvPr>
        </p:nvSpPr>
        <p:spPr>
          <a:xfrm>
            <a:off x="128710" y="341765"/>
            <a:ext cx="12063123" cy="6516235"/>
          </a:xfrm>
        </p:spPr>
        <p:txBody>
          <a:bodyPr/>
          <a:lstStyle/>
          <a:p>
            <a:pPr marL="342891" indent="-342891" eaLnBrk="1" hangingPunct="1">
              <a:lnSpc>
                <a:spcPts val="1905"/>
              </a:lnSpc>
              <a:buNone/>
              <a:defRPr/>
            </a:pPr>
            <a:r>
              <a:rPr lang="zh-TW" altLang="zh-TW" sz="2286" dirty="0">
                <a:latin typeface="標楷體" panose="03000509000000000000" pitchFamily="65" charset="-120"/>
                <a:ea typeface="標楷體" panose="03000509000000000000" pitchFamily="65" charset="-120"/>
              </a:rPr>
              <a:t>受文者： </a:t>
            </a:r>
            <a:r>
              <a:rPr lang="en-US" altLang="zh-TW" sz="2286" dirty="0">
                <a:latin typeface="標楷體" panose="03000509000000000000" pitchFamily="65" charset="-120"/>
                <a:ea typeface="標楷體" panose="03000509000000000000" pitchFamily="65" charset="-120"/>
              </a:rPr>
              <a:t> </a:t>
            </a:r>
            <a:endParaRPr lang="zh-TW" altLang="zh-TW" sz="2286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891" indent="-342891" eaLnBrk="1" hangingPunct="1">
              <a:lnSpc>
                <a:spcPts val="1905"/>
              </a:lnSpc>
              <a:buNone/>
              <a:defRPr/>
            </a:pPr>
            <a:r>
              <a:rPr lang="zh-TW" altLang="zh-TW" sz="1715" dirty="0">
                <a:latin typeface="標楷體" panose="03000509000000000000" pitchFamily="65" charset="-120"/>
                <a:ea typeface="標楷體" panose="03000509000000000000" pitchFamily="65" charset="-120"/>
              </a:rPr>
              <a:t>發文日期：中華民國</a:t>
            </a:r>
            <a:r>
              <a:rPr lang="en-US" altLang="zh-TW" sz="1715" dirty="0">
                <a:latin typeface="標楷體" panose="03000509000000000000" pitchFamily="65" charset="-120"/>
                <a:ea typeface="標楷體" panose="03000509000000000000" pitchFamily="65" charset="-120"/>
              </a:rPr>
              <a:t>113</a:t>
            </a:r>
            <a:r>
              <a:rPr lang="zh-TW" altLang="zh-TW" sz="1715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1715" dirty="0">
                <a:latin typeface="標楷體" panose="03000509000000000000" pitchFamily="65" charset="-120"/>
                <a:ea typeface="標楷體" panose="03000509000000000000" pitchFamily="65" charset="-120"/>
              </a:rPr>
              <a:t>00</a:t>
            </a:r>
            <a:r>
              <a:rPr lang="zh-TW" altLang="zh-TW" sz="1715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1715" dirty="0">
                <a:latin typeface="標楷體" panose="03000509000000000000" pitchFamily="65" charset="-120"/>
                <a:ea typeface="標楷體" panose="03000509000000000000" pitchFamily="65" charset="-120"/>
              </a:rPr>
              <a:t>00</a:t>
            </a:r>
            <a:r>
              <a:rPr lang="zh-TW" altLang="zh-TW" sz="1715" dirty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</a:p>
          <a:p>
            <a:pPr marL="342891" indent="-342891" eaLnBrk="1" hangingPunct="1">
              <a:lnSpc>
                <a:spcPts val="1905"/>
              </a:lnSpc>
              <a:buNone/>
              <a:defRPr/>
            </a:pPr>
            <a:r>
              <a:rPr lang="zh-TW" altLang="zh-TW" sz="1715" dirty="0">
                <a:latin typeface="標楷體" panose="03000509000000000000" pitchFamily="65" charset="-120"/>
                <a:ea typeface="標楷體" panose="03000509000000000000" pitchFamily="65" charset="-120"/>
              </a:rPr>
              <a:t>發文字號：○○○字</a:t>
            </a:r>
            <a:r>
              <a:rPr lang="zh-TW" altLang="en-US" sz="1715" dirty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1715" dirty="0">
                <a:latin typeface="標楷體" panose="03000509000000000000" pitchFamily="65" charset="-120"/>
                <a:ea typeface="標楷體" panose="03000509000000000000" pitchFamily="65" charset="-120"/>
              </a:rPr>
              <a:t>11300000000</a:t>
            </a:r>
            <a:r>
              <a:rPr lang="zh-TW" altLang="zh-TW" sz="1715" dirty="0">
                <a:latin typeface="標楷體" panose="03000509000000000000" pitchFamily="65" charset="-120"/>
                <a:ea typeface="標楷體" panose="03000509000000000000" pitchFamily="65" charset="-120"/>
              </a:rPr>
              <a:t>號</a:t>
            </a:r>
          </a:p>
          <a:p>
            <a:pPr marL="342891" indent="-342891" eaLnBrk="1" hangingPunct="1">
              <a:lnSpc>
                <a:spcPts val="1905"/>
              </a:lnSpc>
              <a:buNone/>
              <a:defRPr/>
            </a:pPr>
            <a:r>
              <a:rPr lang="zh-TW" altLang="zh-TW" sz="1715" dirty="0">
                <a:latin typeface="標楷體" panose="03000509000000000000" pitchFamily="65" charset="-120"/>
                <a:ea typeface="標楷體" panose="03000509000000000000" pitchFamily="65" charset="-120"/>
              </a:rPr>
              <a:t>速別：</a:t>
            </a:r>
            <a:r>
              <a:rPr lang="zh-TW" altLang="en-US" sz="1715" dirty="0">
                <a:latin typeface="標楷體" panose="03000509000000000000" pitchFamily="65" charset="-120"/>
                <a:ea typeface="標楷體" panose="03000509000000000000" pitchFamily="65" charset="-120"/>
              </a:rPr>
              <a:t>普通件</a:t>
            </a:r>
            <a:endParaRPr lang="zh-TW" altLang="zh-TW" sz="1715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891" indent="-342891" eaLnBrk="1" hangingPunct="1">
              <a:lnSpc>
                <a:spcPts val="1905"/>
              </a:lnSpc>
              <a:buNone/>
              <a:defRPr/>
            </a:pPr>
            <a:r>
              <a:rPr lang="zh-TW" altLang="zh-TW" sz="1715" dirty="0">
                <a:latin typeface="標楷體" panose="03000509000000000000" pitchFamily="65" charset="-120"/>
                <a:ea typeface="標楷體" panose="03000509000000000000" pitchFamily="65" charset="-120"/>
              </a:rPr>
              <a:t>密等及解密條件或保密期限：</a:t>
            </a:r>
          </a:p>
          <a:p>
            <a:pPr marL="342891" indent="-342891" eaLnBrk="1" hangingPunct="1">
              <a:lnSpc>
                <a:spcPts val="1905"/>
              </a:lnSpc>
              <a:buNone/>
              <a:defRPr/>
            </a:pPr>
            <a:r>
              <a:rPr lang="zh-TW" altLang="zh-TW" sz="1715" dirty="0">
                <a:latin typeface="標楷體" panose="03000509000000000000" pitchFamily="65" charset="-120"/>
                <a:ea typeface="標楷體" panose="03000509000000000000" pitchFamily="65" charset="-120"/>
              </a:rPr>
              <a:t>附件：</a:t>
            </a:r>
          </a:p>
          <a:p>
            <a:pPr marL="342891" indent="-342891" eaLnBrk="1" hangingPunct="1">
              <a:lnSpc>
                <a:spcPts val="1905"/>
              </a:lnSpc>
              <a:buNone/>
              <a:defRPr/>
            </a:pPr>
            <a:r>
              <a:rPr lang="zh-TW" altLang="zh-TW" sz="2286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主旨：</a:t>
            </a:r>
            <a:r>
              <a:rPr lang="zh-TW" altLang="zh-TW" sz="2286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（起首語</a:t>
            </a:r>
            <a:r>
              <a:rPr lang="zh-TW" altLang="zh-TW" sz="2286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zh-TW" altLang="en-US" sz="2286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本案</a:t>
            </a:r>
            <a:r>
              <a:rPr lang="zh-TW" altLang="zh-TW" sz="2286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主要意旨＋期望語＜</a:t>
            </a:r>
            <a:r>
              <a:rPr lang="en-US" altLang="zh-TW" sz="2286" b="1" dirty="0">
                <a:latin typeface="標楷體" panose="03000509000000000000" pitchFamily="65" charset="-120"/>
                <a:ea typeface="標楷體" panose="03000509000000000000" pitchFamily="65" charset="-120"/>
              </a:rPr>
              <a:t>50</a:t>
            </a:r>
            <a:r>
              <a:rPr lang="zh-TW" altLang="zh-TW" sz="2286" b="1" dirty="0">
                <a:latin typeface="標楷體" panose="03000509000000000000" pitchFamily="65" charset="-120"/>
                <a:ea typeface="標楷體" panose="03000509000000000000" pitchFamily="65" charset="-120"/>
              </a:rPr>
              <a:t>個字</a:t>
            </a:r>
            <a:r>
              <a:rPr lang="zh-TW" altLang="zh-TW" sz="2286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r>
              <a:rPr lang="zh-TW" altLang="en-US" sz="2286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指公文主旨開頭所用的發語詞</a:t>
            </a:r>
            <a:r>
              <a:rPr lang="zh-TW" altLang="zh-TW" sz="2286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402424" y="2743201"/>
          <a:ext cx="11387153" cy="3626598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4527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62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35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979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300" b="1" dirty="0">
                          <a:solidFill>
                            <a:schemeClr val="tx1"/>
                          </a:solidFill>
                        </a:rPr>
                        <a:t>起首語</a:t>
                      </a:r>
                      <a:endParaRPr lang="zh-TW" altLang="en-US" sz="2300" b="1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5" marR="91435" marT="45685" marB="456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300" b="1" dirty="0">
                          <a:solidFill>
                            <a:schemeClr val="tx1"/>
                          </a:solidFill>
                        </a:rPr>
                        <a:t>適用範圍</a:t>
                      </a:r>
                      <a:endParaRPr lang="zh-TW" altLang="en-US" sz="2300" b="1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5" marR="91435" marT="45685" marB="456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300" b="1" dirty="0">
                          <a:solidFill>
                            <a:schemeClr val="tx1"/>
                          </a:solidFill>
                        </a:rPr>
                        <a:t>備註</a:t>
                      </a:r>
                      <a:endParaRPr lang="zh-TW" altLang="en-US" sz="2300" b="1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5" marR="91435" marT="45685" marB="4568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540">
                <a:tc>
                  <a:txBody>
                    <a:bodyPr/>
                    <a:lstStyle/>
                    <a:p>
                      <a:r>
                        <a:rPr lang="zh-TW" altLang="en-US" sz="2300" b="1" dirty="0">
                          <a:solidFill>
                            <a:srgbClr val="0000FF"/>
                          </a:solidFill>
                        </a:rPr>
                        <a:t>關於、有關、為、函轉</a:t>
                      </a:r>
                      <a:endParaRPr lang="zh-TW" altLang="en-US" sz="2300" b="1" dirty="0">
                        <a:solidFill>
                          <a:srgbClr val="0000FF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5" marR="91435" marT="45685" marB="45685"/>
                </a:tc>
                <a:tc>
                  <a:txBody>
                    <a:bodyPr/>
                    <a:lstStyle/>
                    <a:p>
                      <a:r>
                        <a:rPr lang="zh-TW" altLang="en-US" sz="2300" b="1" dirty="0">
                          <a:solidFill>
                            <a:srgbClr val="FF0000"/>
                          </a:solidFill>
                        </a:rPr>
                        <a:t>上行文、平行文、下行文</a:t>
                      </a:r>
                      <a:endParaRPr lang="en-US" altLang="zh-TW" sz="2300" b="1" dirty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5" marR="91435" marT="45685" marB="45685"/>
                </a:tc>
                <a:tc>
                  <a:txBody>
                    <a:bodyPr/>
                    <a:lstStyle/>
                    <a:p>
                      <a:endParaRPr lang="zh-TW" altLang="en-US" sz="19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5" marR="91435" marT="45685" marB="4568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724">
                <a:tc>
                  <a:txBody>
                    <a:bodyPr/>
                    <a:lstStyle/>
                    <a:p>
                      <a:r>
                        <a:rPr lang="zh-TW" altLang="en-US" sz="2300" b="1" dirty="0">
                          <a:solidFill>
                            <a:srgbClr val="FF0000"/>
                          </a:solidFill>
                        </a:rPr>
                        <a:t>檢陳</a:t>
                      </a:r>
                      <a:r>
                        <a:rPr lang="zh-TW" altLang="en-US" sz="2300" b="1" dirty="0">
                          <a:solidFill>
                            <a:srgbClr val="0000FF"/>
                          </a:solidFill>
                        </a:rPr>
                        <a:t>、謹查、茲有</a:t>
                      </a:r>
                      <a:endParaRPr lang="zh-TW" altLang="en-US" sz="2300" b="1" dirty="0">
                        <a:solidFill>
                          <a:srgbClr val="0000FF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5" marR="91435" marT="45685" marB="4568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300" b="1" dirty="0">
                          <a:solidFill>
                            <a:srgbClr val="FF0000"/>
                          </a:solidFill>
                        </a:rPr>
                        <a:t>上行文適用</a:t>
                      </a:r>
                      <a:endParaRPr lang="zh-TW" altLang="en-US" sz="2300" b="1" dirty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5" marR="91435" marT="45685" marB="45685"/>
                </a:tc>
                <a:tc>
                  <a:txBody>
                    <a:bodyPr/>
                    <a:lstStyle/>
                    <a:p>
                      <a:endParaRPr lang="zh-TW" altLang="en-US" sz="19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5" marR="91435" marT="45685" marB="4568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724">
                <a:tc>
                  <a:txBody>
                    <a:bodyPr/>
                    <a:lstStyle/>
                    <a:p>
                      <a:r>
                        <a:rPr lang="zh-TW" altLang="en-US" sz="2300" b="1" dirty="0">
                          <a:solidFill>
                            <a:srgbClr val="FF0000"/>
                          </a:solidFill>
                        </a:rPr>
                        <a:t>檢送</a:t>
                      </a:r>
                      <a:r>
                        <a:rPr lang="zh-TW" altLang="en-US" sz="2300" b="1" dirty="0">
                          <a:solidFill>
                            <a:srgbClr val="0000FF"/>
                          </a:solidFill>
                        </a:rPr>
                        <a:t>、經查、茲經、函詢</a:t>
                      </a:r>
                      <a:endParaRPr lang="zh-TW" altLang="en-US" sz="2300" b="1" dirty="0">
                        <a:solidFill>
                          <a:srgbClr val="0000FF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5" marR="91435" marT="45685" marB="45685"/>
                </a:tc>
                <a:tc>
                  <a:txBody>
                    <a:bodyPr/>
                    <a:lstStyle/>
                    <a:p>
                      <a:r>
                        <a:rPr lang="zh-TW" altLang="en-US" sz="2300" b="1" dirty="0">
                          <a:solidFill>
                            <a:srgbClr val="FF0000"/>
                          </a:solidFill>
                        </a:rPr>
                        <a:t>平行文適用</a:t>
                      </a:r>
                      <a:endParaRPr lang="zh-TW" altLang="en-US" sz="2300" b="1" dirty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5" marR="91435" marT="45685" marB="45685"/>
                </a:tc>
                <a:tc>
                  <a:txBody>
                    <a:bodyPr/>
                    <a:lstStyle/>
                    <a:p>
                      <a:endParaRPr lang="zh-TW" altLang="en-US" sz="19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5" marR="91435" marT="45685" marB="4568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724">
                <a:tc>
                  <a:txBody>
                    <a:bodyPr/>
                    <a:lstStyle/>
                    <a:p>
                      <a:r>
                        <a:rPr lang="zh-TW" altLang="en-US" sz="2300" b="1" dirty="0">
                          <a:solidFill>
                            <a:srgbClr val="FF0000"/>
                          </a:solidFill>
                        </a:rPr>
                        <a:t>檢附、檢發、檢送</a:t>
                      </a:r>
                      <a:r>
                        <a:rPr lang="zh-TW" altLang="en-US" sz="2300" b="1" dirty="0">
                          <a:solidFill>
                            <a:srgbClr val="0000FF"/>
                          </a:solidFill>
                        </a:rPr>
                        <a:t>、所詢</a:t>
                      </a:r>
                      <a:endParaRPr lang="zh-TW" altLang="en-US" sz="2300" b="1" dirty="0">
                        <a:solidFill>
                          <a:srgbClr val="0000FF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5" marR="91435" marT="45685" marB="45685"/>
                </a:tc>
                <a:tc>
                  <a:txBody>
                    <a:bodyPr/>
                    <a:lstStyle/>
                    <a:p>
                      <a:r>
                        <a:rPr lang="zh-TW" altLang="en-US" sz="2300" b="1" dirty="0">
                          <a:solidFill>
                            <a:srgbClr val="FF0000"/>
                          </a:solidFill>
                        </a:rPr>
                        <a:t>下行文適用</a:t>
                      </a:r>
                      <a:endParaRPr lang="zh-TW" altLang="en-US" sz="2300" b="1" dirty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5" marR="91435" marT="45685" marB="45685"/>
                </a:tc>
                <a:tc>
                  <a:txBody>
                    <a:bodyPr/>
                    <a:lstStyle/>
                    <a:p>
                      <a:endParaRPr lang="zh-TW" altLang="en-US" sz="19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5" marR="91435" marT="45685" marB="4568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82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300" b="1" dirty="0">
                          <a:solidFill>
                            <a:srgbClr val="0000FF"/>
                          </a:solidFill>
                        </a:rPr>
                        <a:t>制定（法律）、訂定（法規命令、</a:t>
                      </a:r>
                      <a:endParaRPr lang="en-US" altLang="zh-TW" sz="2300" b="1" dirty="0">
                        <a:solidFill>
                          <a:srgbClr val="0000FF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300" b="1" dirty="0">
                          <a:solidFill>
                            <a:srgbClr val="0000FF"/>
                          </a:solidFill>
                        </a:rPr>
                        <a:t>行政規則）、修正、廢止、核釋</a:t>
                      </a:r>
                      <a:endParaRPr lang="zh-TW" altLang="en-US" sz="2300" b="1" dirty="0">
                        <a:solidFill>
                          <a:srgbClr val="0000FF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5" marR="91435" marT="45685" marB="45685"/>
                </a:tc>
                <a:tc>
                  <a:txBody>
                    <a:bodyPr/>
                    <a:lstStyle/>
                    <a:p>
                      <a:r>
                        <a:rPr lang="zh-TW" altLang="en-US" sz="2300" b="1" dirty="0">
                          <a:solidFill>
                            <a:srgbClr val="FF0000"/>
                          </a:solidFill>
                        </a:rPr>
                        <a:t>公布（法律）</a:t>
                      </a:r>
                      <a:endParaRPr lang="en-US" altLang="zh-TW" sz="2300" b="1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zh-TW" altLang="en-US" sz="2300" b="1" dirty="0">
                          <a:solidFill>
                            <a:srgbClr val="FF0000"/>
                          </a:solidFill>
                        </a:rPr>
                        <a:t>發布（法規命令、行政規則）適用</a:t>
                      </a:r>
                      <a:endParaRPr lang="zh-TW" altLang="en-US" sz="2300" b="1" dirty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5" marR="91435" marT="45685" marB="45685"/>
                </a:tc>
                <a:tc>
                  <a:txBody>
                    <a:bodyPr/>
                    <a:lstStyle/>
                    <a:p>
                      <a:endParaRPr lang="zh-TW" altLang="en-US" sz="19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5" marR="91435" marT="45685" marB="4568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586">
                <a:tc>
                  <a:txBody>
                    <a:bodyPr/>
                    <a:lstStyle/>
                    <a:p>
                      <a:r>
                        <a:rPr lang="zh-TW" altLang="en-US" sz="2300" b="1" dirty="0">
                          <a:solidFill>
                            <a:srgbClr val="0000FF"/>
                          </a:solidFill>
                        </a:rPr>
                        <a:t>特任、任命、茲聘、僱</a:t>
                      </a:r>
                      <a:endParaRPr lang="zh-TW" altLang="en-US" sz="2300" b="1" dirty="0">
                        <a:solidFill>
                          <a:srgbClr val="0000FF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5" marR="91435" marT="45685" marB="45685"/>
                </a:tc>
                <a:tc>
                  <a:txBody>
                    <a:bodyPr/>
                    <a:lstStyle/>
                    <a:p>
                      <a:r>
                        <a:rPr lang="zh-TW" altLang="en-US" sz="2300" b="1" dirty="0">
                          <a:solidFill>
                            <a:srgbClr val="FF0000"/>
                          </a:solidFill>
                        </a:rPr>
                        <a:t>下行文（人事命令）適用</a:t>
                      </a:r>
                      <a:endParaRPr lang="zh-TW" altLang="en-US" sz="2300" b="1" dirty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5" marR="91435" marT="45685" marB="45685"/>
                </a:tc>
                <a:tc>
                  <a:txBody>
                    <a:bodyPr/>
                    <a:lstStyle/>
                    <a:p>
                      <a:endParaRPr lang="zh-TW" altLang="en-US" sz="19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5" marR="91435" marT="45685" marB="4568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5120640" y="691093"/>
            <a:ext cx="6364224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2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 action="ppaction://hlinksldjump"/>
              </a:rPr>
              <a:t>檢</a:t>
            </a:r>
            <a:r>
              <a:rPr lang="en-US" altLang="zh-TW" sz="2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 action="ppaction://hlinksldjump"/>
              </a:rPr>
              <a:t>(</a:t>
            </a:r>
            <a:r>
              <a:rPr lang="zh-TW" altLang="en-US" sz="2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 action="ppaction://hlinksldjump"/>
              </a:rPr>
              <a:t>動詞</a:t>
            </a:r>
            <a:r>
              <a:rPr lang="en-US" altLang="zh-TW" sz="2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 action="ppaction://hlinksldjump"/>
              </a:rPr>
              <a:t>)</a:t>
            </a:r>
            <a:r>
              <a:rPr lang="zh-TW" altLang="en-US" sz="2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整理</a:t>
            </a:r>
            <a:r>
              <a:rPr lang="zh-TW" altLang="en-US" sz="2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之意思</a:t>
            </a:r>
            <a:endParaRPr lang="en-US" altLang="zh-TW" sz="20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2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</a:t>
            </a:r>
            <a:r>
              <a:rPr lang="en-US" altLang="zh-TW" sz="2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名詞</a:t>
            </a:r>
            <a:r>
              <a:rPr lang="en-US" altLang="zh-TW" sz="2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函</a:t>
            </a:r>
            <a:r>
              <a:rPr lang="zh-TW" altLang="en-US" sz="2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之意思</a:t>
            </a:r>
            <a:r>
              <a:rPr lang="en-US" altLang="zh-TW" sz="2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如：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函陳</a:t>
            </a:r>
            <a:r>
              <a:rPr lang="zh-TW" altLang="en-US" sz="2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函送</a:t>
            </a:r>
            <a:r>
              <a:rPr lang="en-US" altLang="zh-TW" sz="2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en-US" altLang="zh-TW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2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陳</a:t>
            </a:r>
            <a:r>
              <a:rPr lang="zh-TW" altLang="en-US" sz="2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送上</a:t>
            </a:r>
            <a:r>
              <a:rPr lang="zh-TW" altLang="en-US" sz="2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奉上</a:t>
            </a:r>
            <a:r>
              <a:rPr lang="zh-TW" altLang="en-US" sz="2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之意思</a:t>
            </a:r>
            <a:r>
              <a:rPr lang="en-US" altLang="zh-TW" sz="2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自己長官</a:t>
            </a:r>
            <a:r>
              <a:rPr lang="zh-TW" altLang="en-US" sz="2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上級機關</a:t>
            </a:r>
            <a:r>
              <a:rPr lang="zh-TW" altLang="en-US" sz="2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</a:t>
            </a:r>
            <a:r>
              <a:rPr lang="en-US" altLang="zh-TW" sz="2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en-US" altLang="zh-TW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2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呈</a:t>
            </a:r>
            <a:r>
              <a:rPr lang="zh-TW" altLang="en-US" sz="2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送上</a:t>
            </a:r>
            <a:r>
              <a:rPr lang="zh-TW" altLang="en-US" sz="2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奉上</a:t>
            </a:r>
            <a:r>
              <a:rPr lang="zh-TW" altLang="en-US" sz="2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之意思</a:t>
            </a:r>
            <a:r>
              <a:rPr lang="en-US" altLang="zh-TW" sz="2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專對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總統</a:t>
            </a:r>
            <a:r>
              <a:rPr lang="zh-TW" altLang="en-US" sz="2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</a:t>
            </a:r>
            <a:r>
              <a:rPr lang="en-US" altLang="zh-TW" sz="2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9082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6008" y="99949"/>
            <a:ext cx="10515600" cy="1015619"/>
          </a:xfrm>
        </p:spPr>
        <p:txBody>
          <a:bodyPr>
            <a:normAutofit fontScale="90000"/>
          </a:bodyPr>
          <a:lstStyle/>
          <a:p>
            <a:pPr algn="ctr"/>
            <a:br>
              <a:rPr lang="en-US" altLang="zh-TW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</a:br>
            <a:endParaRPr lang="zh-TW" altLang="en-US" sz="4900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32640" y="567559"/>
            <a:ext cx="10673257" cy="512855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altLang="zh-TW" sz="6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endParaRPr lang="en-US" altLang="zh-TW" sz="6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sz="71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第三講 </a:t>
            </a:r>
            <a:endParaRPr lang="en-US" altLang="zh-TW" sz="71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algn="ctr" defTabSz="91440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346492">
                  <a:lumMod val="60000"/>
                  <a:lumOff val="40000"/>
                </a:srgbClr>
              </a:buClr>
              <a:buSzPct val="160000"/>
              <a:buNone/>
            </a:pPr>
            <a:r>
              <a:rPr lang="zh-TW" altLang="en-US" sz="7100" cap="all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公文寫作</a:t>
            </a:r>
            <a:endParaRPr lang="en-US" altLang="zh-TW" sz="7100" cap="all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algn="ctr" defTabSz="91440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346492">
                  <a:lumMod val="60000"/>
                  <a:lumOff val="40000"/>
                </a:srgbClr>
              </a:buClr>
              <a:buSzPct val="160000"/>
              <a:buNone/>
            </a:pPr>
            <a:r>
              <a:rPr lang="zh-TW" altLang="en-US" sz="7100" cap="all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常見錯誤用語用字辨正</a:t>
            </a:r>
          </a:p>
          <a:p>
            <a:pPr marL="0" indent="0" algn="ctr">
              <a:buNone/>
            </a:pPr>
            <a:endParaRPr lang="zh-TW" altLang="en-US" sz="7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endParaRPr lang="zh-TW" altLang="en-US" sz="6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016433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標題 1"/>
          <p:cNvSpPr>
            <a:spLocks noGrp="1"/>
          </p:cNvSpPr>
          <p:nvPr>
            <p:ph type="title"/>
          </p:nvPr>
        </p:nvSpPr>
        <p:spPr>
          <a:xfrm>
            <a:off x="813753" y="-137614"/>
            <a:ext cx="10972800" cy="685044"/>
          </a:xfrm>
        </p:spPr>
        <p:txBody>
          <a:bodyPr/>
          <a:lstStyle/>
          <a:p>
            <a:pPr>
              <a:defRPr/>
            </a:pPr>
            <a:r>
              <a:rPr lang="zh-TW" altLang="en-US" sz="419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公文寫作常見錯誤之用語用字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8641488"/>
              </p:ext>
            </p:extLst>
          </p:nvPr>
        </p:nvGraphicFramePr>
        <p:xfrm>
          <a:off x="168" y="547431"/>
          <a:ext cx="12450368" cy="6466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27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6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307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1951"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j-cs"/>
                        </a:rPr>
                        <a:t>常見錯誤</a:t>
                      </a:r>
                    </a:p>
                  </a:txBody>
                  <a:tcPr marL="87094" marR="87094" marT="43553" marB="435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正確用法</a:t>
                      </a:r>
                    </a:p>
                  </a:txBody>
                  <a:tcPr marL="87094" marR="87094" marT="43553" marB="435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備註</a:t>
                      </a:r>
                    </a:p>
                  </a:txBody>
                  <a:tcPr marL="87094" marR="87094" marT="43553" marB="4355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7172">
                <a:tc>
                  <a:txBody>
                    <a:bodyPr/>
                    <a:lstStyle/>
                    <a:p>
                      <a:r>
                        <a:rPr lang="zh-TW" altLang="en-US" sz="30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乙份、一份</a:t>
                      </a:r>
                    </a:p>
                  </a:txBody>
                  <a:tcPr marL="87094" marR="87094" marT="43553" marB="43553"/>
                </a:tc>
                <a:tc>
                  <a:txBody>
                    <a:bodyPr/>
                    <a:lstStyle/>
                    <a:p>
                      <a:r>
                        <a:rPr lang="en-US" altLang="zh-TW" sz="30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altLang="en-US" sz="30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份</a:t>
                      </a:r>
                    </a:p>
                  </a:txBody>
                  <a:tcPr marL="87094" marR="87094" marT="43553" marB="43553"/>
                </a:tc>
                <a:tc>
                  <a:txBody>
                    <a:bodyPr/>
                    <a:lstStyle/>
                    <a:p>
                      <a:r>
                        <a:rPr lang="zh-TW" altLang="en-US" sz="30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行政院</a:t>
                      </a:r>
                      <a:r>
                        <a:rPr lang="en-US" altLang="zh-TW" sz="30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96</a:t>
                      </a:r>
                      <a:r>
                        <a:rPr lang="zh-TW" altLang="en-US" sz="30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年</a:t>
                      </a:r>
                      <a:r>
                        <a:rPr lang="en-US" altLang="zh-TW" sz="30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6</a:t>
                      </a:r>
                      <a:r>
                        <a:rPr lang="zh-TW" altLang="en-US" sz="30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月</a:t>
                      </a:r>
                      <a:r>
                        <a:rPr lang="en-US" altLang="zh-TW" sz="30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28</a:t>
                      </a:r>
                      <a:r>
                        <a:rPr lang="zh-TW" altLang="en-US" sz="30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日院長電子信箱文書處理相關釋例</a:t>
                      </a:r>
                      <a:endParaRPr lang="zh-TW" altLang="en-US" sz="3000" dirty="0">
                        <a:solidFill>
                          <a:srgbClr val="0070C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87094" marR="87094" marT="43553" marB="4355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3568">
                <a:tc>
                  <a:txBody>
                    <a:bodyPr/>
                    <a:lstStyle/>
                    <a:p>
                      <a:r>
                        <a:rPr lang="zh-TW" altLang="en-US" sz="30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乙式二份、</a:t>
                      </a:r>
                      <a:endParaRPr lang="en-US" altLang="zh-TW" sz="30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en-US" altLang="zh-TW" sz="30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altLang="en-US" sz="30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式</a:t>
                      </a:r>
                      <a:r>
                        <a:rPr lang="en-US" altLang="zh-TW" sz="30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r>
                        <a:rPr lang="zh-TW" altLang="en-US" sz="30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份</a:t>
                      </a:r>
                    </a:p>
                  </a:txBody>
                  <a:tcPr marL="87094" marR="87094" marT="43553" marB="43553"/>
                </a:tc>
                <a:tc>
                  <a:txBody>
                    <a:bodyPr/>
                    <a:lstStyle/>
                    <a:p>
                      <a:r>
                        <a:rPr lang="zh-TW" altLang="en-US" sz="30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一式</a:t>
                      </a:r>
                      <a:r>
                        <a:rPr lang="en-US" altLang="zh-TW" sz="30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r>
                        <a:rPr lang="zh-TW" altLang="en-US" sz="30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份</a:t>
                      </a:r>
                    </a:p>
                  </a:txBody>
                  <a:tcPr marL="87094" marR="87094" marT="43553" marB="43553"/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行政院</a:t>
                      </a:r>
                      <a:r>
                        <a:rPr lang="en-US" altLang="zh-TW" sz="24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95</a:t>
                      </a:r>
                      <a:r>
                        <a:rPr lang="zh-TW" altLang="en-US" sz="24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年</a:t>
                      </a:r>
                      <a:r>
                        <a:rPr lang="en-US" altLang="zh-TW" sz="24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10</a:t>
                      </a:r>
                      <a:r>
                        <a:rPr lang="zh-TW" altLang="en-US" sz="24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月</a:t>
                      </a:r>
                      <a:r>
                        <a:rPr lang="en-US" altLang="zh-TW" sz="24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23</a:t>
                      </a:r>
                      <a:r>
                        <a:rPr lang="zh-TW" altLang="en-US" sz="24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日院臺秘字第</a:t>
                      </a:r>
                      <a:r>
                        <a:rPr lang="en-US" altLang="zh-TW" sz="24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0950049448</a:t>
                      </a:r>
                      <a:r>
                        <a:rPr lang="zh-TW" altLang="en-US" sz="24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號函解釋</a:t>
                      </a:r>
                      <a:endParaRPr lang="en-US" altLang="zh-TW" sz="2400" dirty="0">
                        <a:solidFill>
                          <a:srgbClr val="0070C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hlinkClick r:id="" action="ppaction://noaction"/>
                      </a:endParaRPr>
                    </a:p>
                    <a:p>
                      <a:r>
                        <a:rPr lang="zh-TW" altLang="en-US" sz="24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行政院</a:t>
                      </a:r>
                      <a:r>
                        <a:rPr lang="en-US" altLang="zh-TW" sz="24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112</a:t>
                      </a:r>
                      <a:r>
                        <a:rPr lang="zh-TW" altLang="en-US" sz="24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年</a:t>
                      </a:r>
                      <a:r>
                        <a:rPr lang="en-US" altLang="zh-TW" sz="24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6</a:t>
                      </a:r>
                      <a:r>
                        <a:rPr lang="zh-TW" altLang="en-US" sz="24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月</a:t>
                      </a:r>
                      <a:r>
                        <a:rPr lang="en-US" altLang="zh-TW" sz="24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9</a:t>
                      </a:r>
                      <a:r>
                        <a:rPr lang="zh-TW" altLang="en-US" sz="24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院長電子信箱文書處理相關釋例</a:t>
                      </a:r>
                      <a:endParaRPr lang="zh-TW" altLang="en-US" sz="2400" dirty="0">
                        <a:solidFill>
                          <a:srgbClr val="0070C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87094" marR="87094" marT="43553" marB="4355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7172">
                <a:tc>
                  <a:txBody>
                    <a:bodyPr/>
                    <a:lstStyle/>
                    <a:p>
                      <a:r>
                        <a:rPr lang="zh-TW" altLang="en-US" sz="30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乙案、</a:t>
                      </a:r>
                      <a:r>
                        <a:rPr lang="en-US" altLang="zh-TW" sz="30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altLang="en-US" sz="30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案</a:t>
                      </a:r>
                    </a:p>
                  </a:txBody>
                  <a:tcPr marL="87094" marR="87094" marT="43553" marB="43553"/>
                </a:tc>
                <a:tc>
                  <a:txBody>
                    <a:bodyPr/>
                    <a:lstStyle/>
                    <a:p>
                      <a:r>
                        <a:rPr lang="zh-TW" altLang="en-US" sz="30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一案</a:t>
                      </a:r>
                    </a:p>
                  </a:txBody>
                  <a:tcPr marL="87094" marR="87094" marT="43553" marB="43553"/>
                </a:tc>
                <a:tc>
                  <a:txBody>
                    <a:bodyPr/>
                    <a:lstStyle/>
                    <a:p>
                      <a:r>
                        <a:rPr lang="zh-TW" altLang="en-US" sz="30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行政院</a:t>
                      </a:r>
                      <a:r>
                        <a:rPr lang="en-US" altLang="zh-TW" sz="30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103</a:t>
                      </a:r>
                      <a:r>
                        <a:rPr lang="zh-TW" altLang="en-US" sz="30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年</a:t>
                      </a:r>
                      <a:r>
                        <a:rPr lang="en-US" altLang="zh-TW" sz="30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6</a:t>
                      </a:r>
                      <a:r>
                        <a:rPr lang="zh-TW" altLang="en-US" sz="30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月</a:t>
                      </a:r>
                      <a:r>
                        <a:rPr lang="en-US" altLang="zh-TW" sz="30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18</a:t>
                      </a:r>
                      <a:r>
                        <a:rPr lang="zh-TW" altLang="en-US" sz="30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日、</a:t>
                      </a:r>
                      <a:r>
                        <a:rPr lang="en-US" altLang="zh-TW" sz="30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105</a:t>
                      </a:r>
                      <a:r>
                        <a:rPr lang="zh-TW" altLang="en-US" sz="30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年</a:t>
                      </a:r>
                      <a:r>
                        <a:rPr lang="en-US" altLang="zh-TW" sz="30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4</a:t>
                      </a:r>
                      <a:r>
                        <a:rPr lang="zh-TW" altLang="en-US" sz="30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月</a:t>
                      </a:r>
                      <a:r>
                        <a:rPr lang="en-US" altLang="zh-TW" sz="30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11</a:t>
                      </a:r>
                      <a:r>
                        <a:rPr lang="zh-TW" altLang="en-US" sz="30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日院長電子信箱文書處理相關釋例</a:t>
                      </a:r>
                      <a:endParaRPr lang="zh-TW" altLang="en-US" sz="3000" dirty="0">
                        <a:solidFill>
                          <a:srgbClr val="0070C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87094" marR="87094" marT="43553" marB="4355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7172">
                <a:tc>
                  <a:txBody>
                    <a:bodyPr/>
                    <a:lstStyle/>
                    <a:p>
                      <a:r>
                        <a:rPr lang="en-US" altLang="zh-TW" sz="3000" b="0" i="0" u="none" strike="noStrike" baseline="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108</a:t>
                      </a:r>
                      <a:r>
                        <a:rPr lang="zh-TW" altLang="en-US" sz="3000" b="0" i="0" u="none" strike="noStrike" baseline="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en-US" altLang="zh-TW" sz="3000" b="0" i="0" u="none" strike="noStrike" baseline="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altLang="en-US" sz="3000" b="0" i="0" u="none" strike="noStrike" baseline="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3000" b="0" i="0" u="none" strike="noStrike" baseline="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16</a:t>
                      </a:r>
                      <a:r>
                        <a:rPr lang="zh-TW" altLang="en-US" sz="3000" b="0" i="0" u="none" strike="noStrike" baseline="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  <a:r>
                        <a:rPr lang="en-US" altLang="zh-TW" sz="3000" b="0" i="0" u="none" strike="noStrike" baseline="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3000" b="0" i="0" u="none" strike="noStrike" baseline="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六</a:t>
                      </a:r>
                      <a:r>
                        <a:rPr lang="en-US" altLang="zh-TW" sz="3000" b="0" i="0" u="none" strike="noStrike" baseline="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30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87094" marR="87094" marT="43553" marB="43553"/>
                </a:tc>
                <a:tc>
                  <a:txBody>
                    <a:bodyPr/>
                    <a:lstStyle/>
                    <a:p>
                      <a:pPr marL="0" marR="0" lvl="0" indent="0" algn="l" defTabSz="9598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108</a:t>
                      </a:r>
                      <a:r>
                        <a:rPr kumimoji="0" lang="zh-TW" alt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年</a:t>
                      </a:r>
                      <a:r>
                        <a:rPr kumimoji="0" lang="en-US" altLang="zh-TW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3</a:t>
                      </a:r>
                      <a:r>
                        <a:rPr kumimoji="0" lang="zh-TW" alt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月</a:t>
                      </a:r>
                      <a:r>
                        <a:rPr kumimoji="0" lang="en-US" altLang="zh-TW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16</a:t>
                      </a:r>
                      <a:r>
                        <a:rPr kumimoji="0" lang="zh-TW" alt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日</a:t>
                      </a:r>
                      <a:r>
                        <a:rPr kumimoji="0" lang="en-US" altLang="zh-TW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kumimoji="0" lang="zh-TW" alt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星期六</a:t>
                      </a:r>
                      <a:r>
                        <a:rPr kumimoji="0" lang="en-US" altLang="zh-TW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  <a:endParaRPr kumimoji="0" lang="zh-TW" altLang="en-US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87094" marR="87094" marT="43553" marB="43553"/>
                </a:tc>
                <a:tc>
                  <a:txBody>
                    <a:bodyPr/>
                    <a:lstStyle/>
                    <a:p>
                      <a:r>
                        <a:rPr lang="zh-TW" altLang="en-US" sz="30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公文書橫式書寫數字使用原則</a:t>
                      </a:r>
                      <a:r>
                        <a:rPr lang="en-US" altLang="zh-TW" sz="30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(93</a:t>
                      </a:r>
                      <a:r>
                        <a:rPr lang="zh-TW" altLang="en-US" sz="30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年</a:t>
                      </a:r>
                      <a:r>
                        <a:rPr lang="en-US" altLang="zh-TW" sz="30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9</a:t>
                      </a:r>
                      <a:r>
                        <a:rPr lang="zh-TW" altLang="en-US" sz="30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月</a:t>
                      </a:r>
                      <a:r>
                        <a:rPr lang="en-US" altLang="zh-TW" sz="30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17</a:t>
                      </a:r>
                      <a:r>
                        <a:rPr lang="zh-TW" altLang="en-US" sz="30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日院臺秘字第</a:t>
                      </a:r>
                      <a:r>
                        <a:rPr lang="en-US" altLang="zh-TW" sz="30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0930089122</a:t>
                      </a:r>
                      <a:r>
                        <a:rPr lang="zh-TW" altLang="en-US" sz="30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號函</a:t>
                      </a:r>
                      <a:r>
                        <a:rPr lang="en-US" altLang="zh-TW" sz="30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)</a:t>
                      </a:r>
                      <a:endParaRPr lang="en-US" altLang="zh-TW" sz="3000" dirty="0">
                        <a:solidFill>
                          <a:srgbClr val="0070C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87094" marR="87094" marT="43553" marB="4355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7615">
                <a:tc>
                  <a:txBody>
                    <a:bodyPr/>
                    <a:lstStyle/>
                    <a:p>
                      <a:r>
                        <a:rPr lang="zh-TW" altLang="en-US" sz="30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上午</a:t>
                      </a:r>
                      <a:r>
                        <a:rPr lang="en-US" altLang="zh-TW" sz="30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09</a:t>
                      </a:r>
                      <a:r>
                        <a:rPr lang="zh-TW" altLang="en-US" sz="30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altLang="zh-TW" sz="30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30</a:t>
                      </a:r>
                      <a:r>
                        <a:rPr lang="zh-TW" altLang="en-US" sz="30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～</a:t>
                      </a:r>
                      <a:r>
                        <a:rPr lang="en-US" altLang="zh-TW" sz="30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r>
                        <a:rPr lang="zh-TW" altLang="en-US" sz="30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altLang="zh-TW" sz="30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00</a:t>
                      </a:r>
                    </a:p>
                    <a:p>
                      <a:r>
                        <a:rPr lang="zh-TW" altLang="en-US" sz="30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下午</a:t>
                      </a:r>
                      <a:r>
                        <a:rPr lang="en-US" altLang="zh-TW" sz="30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r>
                        <a:rPr lang="zh-TW" altLang="en-US" sz="30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altLang="zh-TW" sz="30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00</a:t>
                      </a:r>
                      <a:r>
                        <a:rPr lang="zh-TW" altLang="en-US" sz="30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～</a:t>
                      </a:r>
                      <a:r>
                        <a:rPr lang="en-US" altLang="zh-TW" sz="30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17</a:t>
                      </a:r>
                      <a:r>
                        <a:rPr lang="zh-TW" altLang="en-US" sz="30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altLang="zh-TW" sz="30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30</a:t>
                      </a:r>
                      <a:endParaRPr lang="zh-TW" altLang="en-US" sz="30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87094" marR="87094" marT="43553" marB="43553"/>
                </a:tc>
                <a:tc>
                  <a:txBody>
                    <a:bodyPr/>
                    <a:lstStyle/>
                    <a:p>
                      <a:pPr marL="0" marR="0" lvl="0" indent="0" algn="l" defTabSz="9598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上午</a:t>
                      </a:r>
                      <a:r>
                        <a:rPr kumimoji="0" lang="en-US" altLang="zh-TW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9</a:t>
                      </a:r>
                      <a:r>
                        <a:rPr kumimoji="0" lang="zh-TW" alt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時</a:t>
                      </a:r>
                      <a:r>
                        <a:rPr kumimoji="0" lang="en-US" altLang="zh-TW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30</a:t>
                      </a:r>
                      <a:r>
                        <a:rPr kumimoji="0" lang="zh-TW" alt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分至</a:t>
                      </a:r>
                      <a:r>
                        <a:rPr kumimoji="0" lang="en-US" altLang="zh-TW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12</a:t>
                      </a:r>
                      <a:r>
                        <a:rPr kumimoji="0" lang="zh-TW" alt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時</a:t>
                      </a:r>
                      <a:endParaRPr kumimoji="0" lang="en-US" altLang="zh-TW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0" marR="0" lvl="0" indent="0" algn="l" defTabSz="9598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下午</a:t>
                      </a:r>
                      <a:r>
                        <a:rPr kumimoji="0" lang="en-US" altLang="zh-TW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</a:t>
                      </a:r>
                      <a:r>
                        <a:rPr kumimoji="0" lang="zh-TW" alt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時至</a:t>
                      </a:r>
                      <a:r>
                        <a:rPr kumimoji="0" lang="en-US" altLang="zh-TW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5</a:t>
                      </a:r>
                      <a:r>
                        <a:rPr kumimoji="0" lang="zh-TW" alt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時</a:t>
                      </a:r>
                      <a:r>
                        <a:rPr kumimoji="0" lang="en-US" altLang="zh-TW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30</a:t>
                      </a:r>
                      <a:r>
                        <a:rPr kumimoji="0" lang="zh-TW" alt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分</a:t>
                      </a:r>
                      <a:endParaRPr kumimoji="0" lang="en-US" altLang="zh-TW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87094" marR="87094" marT="43553" marB="43553"/>
                </a:tc>
                <a:tc>
                  <a:txBody>
                    <a:bodyPr/>
                    <a:lstStyle/>
                    <a:p>
                      <a:pPr marL="0" marR="0" lvl="0" indent="0" algn="l" defTabSz="9143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0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行政院</a:t>
                      </a:r>
                      <a:r>
                        <a:rPr lang="en-US" altLang="zh-TW" sz="30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102</a:t>
                      </a:r>
                      <a:r>
                        <a:rPr lang="zh-TW" altLang="en-US" sz="30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年</a:t>
                      </a:r>
                      <a:r>
                        <a:rPr lang="en-US" altLang="zh-TW" sz="30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9</a:t>
                      </a:r>
                      <a:r>
                        <a:rPr lang="zh-TW" altLang="en-US" sz="30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月</a:t>
                      </a:r>
                      <a:r>
                        <a:rPr lang="en-US" altLang="zh-TW" sz="30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6</a:t>
                      </a:r>
                      <a:r>
                        <a:rPr lang="zh-TW" altLang="en-US" sz="30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院長電子信箱文書處理相關釋例</a:t>
                      </a:r>
                      <a:r>
                        <a:rPr kumimoji="0" lang="en-US" altLang="zh-TW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kumimoji="0" lang="zh-TW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採</a:t>
                      </a:r>
                      <a:r>
                        <a:rPr kumimoji="0" lang="en-US" altLang="zh-TW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12</a:t>
                      </a:r>
                      <a:r>
                        <a:rPr kumimoji="0" lang="zh-TW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小時制</a:t>
                      </a:r>
                      <a:r>
                        <a:rPr kumimoji="0" lang="en-US" altLang="zh-TW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  <a:endParaRPr lang="zh-TW" altLang="en-US" sz="3000" dirty="0">
                        <a:solidFill>
                          <a:srgbClr val="0070C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l" defTabSz="9143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hlinkClick r:id="" action="ppaction://noaction"/>
                        </a:rPr>
                        <a:t>行政院</a:t>
                      </a:r>
                      <a:r>
                        <a:rPr kumimoji="0" lang="en-US" altLang="zh-TW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hlinkClick r:id="" action="ppaction://noaction"/>
                        </a:rPr>
                        <a:t>112</a:t>
                      </a:r>
                      <a:r>
                        <a:rPr kumimoji="0" lang="zh-TW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hlinkClick r:id="" action="ppaction://noaction"/>
                        </a:rPr>
                        <a:t>年</a:t>
                      </a:r>
                      <a:r>
                        <a:rPr kumimoji="0" lang="en-US" altLang="zh-TW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hlinkClick r:id="" action="ppaction://noaction"/>
                        </a:rPr>
                        <a:t>5</a:t>
                      </a:r>
                      <a:r>
                        <a:rPr kumimoji="0" lang="zh-TW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hlinkClick r:id="" action="ppaction://noaction"/>
                        </a:rPr>
                        <a:t>月</a:t>
                      </a:r>
                      <a:r>
                        <a:rPr kumimoji="0" lang="en-US" altLang="zh-TW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hlinkClick r:id="" action="ppaction://noaction"/>
                        </a:rPr>
                        <a:t>30</a:t>
                      </a:r>
                      <a:r>
                        <a:rPr kumimoji="0" lang="zh-TW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hlinkClick r:id="" action="ppaction://noaction"/>
                        </a:rPr>
                        <a:t>院長電子信箱文書處理相關釋例</a:t>
                      </a:r>
                      <a:r>
                        <a:rPr kumimoji="0" lang="en-US" altLang="zh-TW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kumimoji="0" lang="zh-TW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採</a:t>
                      </a:r>
                      <a:r>
                        <a:rPr kumimoji="0" lang="en-US" altLang="zh-TW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12</a:t>
                      </a:r>
                      <a:r>
                        <a:rPr kumimoji="0" lang="zh-TW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小時兼採</a:t>
                      </a:r>
                      <a:r>
                        <a:rPr kumimoji="0" lang="en-US" altLang="zh-TW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24</a:t>
                      </a:r>
                      <a:r>
                        <a:rPr kumimoji="0" lang="zh-TW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小時制</a:t>
                      </a:r>
                      <a:r>
                        <a:rPr kumimoji="0" lang="en-US" altLang="zh-TW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  <a:endParaRPr kumimoji="0" lang="zh-TW" altLang="en-US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87094" marR="87094" marT="43553" marB="4355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610931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標題 1"/>
          <p:cNvSpPr>
            <a:spLocks noGrp="1"/>
          </p:cNvSpPr>
          <p:nvPr>
            <p:ph type="title"/>
          </p:nvPr>
        </p:nvSpPr>
        <p:spPr>
          <a:xfrm>
            <a:off x="813753" y="-137614"/>
            <a:ext cx="10972800" cy="685044"/>
          </a:xfrm>
        </p:spPr>
        <p:txBody>
          <a:bodyPr/>
          <a:lstStyle/>
          <a:p>
            <a:pPr>
              <a:defRPr/>
            </a:pPr>
            <a:r>
              <a:rPr lang="zh-TW" altLang="en-US" sz="419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公文寫作常見錯誤之用語用字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2403098"/>
              </p:ext>
            </p:extLst>
          </p:nvPr>
        </p:nvGraphicFramePr>
        <p:xfrm>
          <a:off x="168" y="547431"/>
          <a:ext cx="12279373" cy="6130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5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1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314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0930"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j-cs"/>
                        </a:rPr>
                        <a:t>常見錯誤</a:t>
                      </a:r>
                    </a:p>
                  </a:txBody>
                  <a:tcPr marL="87094" marR="87094" marT="43553" marB="435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正確用法</a:t>
                      </a:r>
                    </a:p>
                  </a:txBody>
                  <a:tcPr marL="87094" marR="87094" marT="43553" marB="435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備註</a:t>
                      </a:r>
                    </a:p>
                  </a:txBody>
                  <a:tcPr marL="87094" marR="87094" marT="43553" marB="4355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825"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惠請</a:t>
                      </a:r>
                      <a:endParaRPr lang="en-US" altLang="zh-TW" sz="26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26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惠請協助辦理</a:t>
                      </a:r>
                      <a:endParaRPr lang="en-US" altLang="zh-TW" sz="26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26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惠請更正</a:t>
                      </a:r>
                      <a:endParaRPr lang="en-US" altLang="zh-TW" sz="26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26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惠請見復</a:t>
                      </a:r>
                    </a:p>
                  </a:txBody>
                  <a:tcPr marL="87094" marR="87094" marT="43553" marB="43553"/>
                </a:tc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請</a:t>
                      </a:r>
                      <a:endParaRPr lang="en-US" altLang="zh-TW" sz="2600" dirty="0">
                        <a:solidFill>
                          <a:srgbClr val="0000FF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26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請惠予協助辦理請惠予更正</a:t>
                      </a:r>
                      <a:endParaRPr lang="en-US" altLang="zh-TW" sz="2600" dirty="0">
                        <a:solidFill>
                          <a:srgbClr val="0000FF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26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請惠復</a:t>
                      </a:r>
                    </a:p>
                  </a:txBody>
                  <a:tcPr marL="87094" marR="87094" marT="43553" marB="43553"/>
                </a:tc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行政院</a:t>
                      </a:r>
                      <a:r>
                        <a:rPr lang="en-US" altLang="zh-TW" sz="26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101</a:t>
                      </a:r>
                      <a:r>
                        <a:rPr lang="zh-TW" altLang="en-US" sz="26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年</a:t>
                      </a:r>
                      <a:r>
                        <a:rPr lang="en-US" altLang="zh-TW" sz="26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10</a:t>
                      </a:r>
                      <a:r>
                        <a:rPr lang="zh-TW" altLang="en-US" sz="26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月</a:t>
                      </a:r>
                      <a:r>
                        <a:rPr lang="en-US" altLang="zh-TW" sz="26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29</a:t>
                      </a:r>
                      <a:r>
                        <a:rPr lang="zh-TW" altLang="en-US" sz="26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日院長電子信箱文書處理相關釋例</a:t>
                      </a:r>
                      <a:endParaRPr lang="en-US" altLang="zh-TW" sz="2600" dirty="0">
                        <a:solidFill>
                          <a:srgbClr val="0070C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26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行政院</a:t>
                      </a:r>
                      <a:r>
                        <a:rPr lang="en-US" altLang="zh-TW" sz="26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112</a:t>
                      </a:r>
                      <a:r>
                        <a:rPr lang="zh-TW" altLang="en-US" sz="26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年</a:t>
                      </a:r>
                      <a:r>
                        <a:rPr lang="en-US" altLang="zh-TW" sz="26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10</a:t>
                      </a:r>
                      <a:r>
                        <a:rPr lang="zh-TW" altLang="en-US" sz="26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月</a:t>
                      </a:r>
                      <a:r>
                        <a:rPr lang="en-US" altLang="zh-TW" sz="26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4</a:t>
                      </a:r>
                      <a:r>
                        <a:rPr lang="zh-TW" altLang="en-US" sz="26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日院長電子信箱文書處理相關釋例</a:t>
                      </a:r>
                      <a:endParaRPr lang="zh-TW" altLang="en-US" sz="2600" dirty="0">
                        <a:solidFill>
                          <a:srgbClr val="0070C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87094" marR="87094" marT="43553" marB="4355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825"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台端</a:t>
                      </a:r>
                    </a:p>
                  </a:txBody>
                  <a:tcPr marL="87094" marR="87094" marT="43553" marB="43553"/>
                </a:tc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臺端</a:t>
                      </a:r>
                    </a:p>
                  </a:txBody>
                  <a:tcPr marL="87094" marR="87094" marT="43553" marB="43553"/>
                </a:tc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行政院</a:t>
                      </a:r>
                      <a:r>
                        <a:rPr lang="en-US" altLang="zh-TW" sz="26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103</a:t>
                      </a:r>
                      <a:r>
                        <a:rPr lang="zh-TW" altLang="en-US" sz="26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年</a:t>
                      </a:r>
                      <a:r>
                        <a:rPr lang="en-US" altLang="zh-TW" sz="26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5</a:t>
                      </a:r>
                      <a:r>
                        <a:rPr lang="zh-TW" altLang="en-US" sz="26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月</a:t>
                      </a:r>
                      <a:r>
                        <a:rPr lang="en-US" altLang="zh-TW" sz="26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16</a:t>
                      </a:r>
                      <a:r>
                        <a:rPr lang="zh-TW" altLang="en-US" sz="26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、</a:t>
                      </a:r>
                      <a:r>
                        <a:rPr lang="en-US" altLang="zh-TW" sz="26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105</a:t>
                      </a:r>
                      <a:r>
                        <a:rPr lang="zh-TW" altLang="en-US" sz="26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年</a:t>
                      </a:r>
                      <a:r>
                        <a:rPr lang="en-US" altLang="zh-TW" sz="26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12</a:t>
                      </a:r>
                      <a:r>
                        <a:rPr lang="zh-TW" altLang="en-US" sz="26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月</a:t>
                      </a:r>
                      <a:r>
                        <a:rPr lang="en-US" altLang="zh-TW" sz="26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27</a:t>
                      </a:r>
                      <a:r>
                        <a:rPr lang="zh-TW" altLang="en-US" sz="26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院長電子信箱文書處理相關釋例</a:t>
                      </a:r>
                      <a:endParaRPr lang="en-US" altLang="zh-TW" sz="2600" dirty="0">
                        <a:solidFill>
                          <a:srgbClr val="0070C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87094" marR="87094" marT="43553" marB="4355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7588"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至紉公誼、卓請惠示、毋任感荷、為禱</a:t>
                      </a:r>
                    </a:p>
                  </a:txBody>
                  <a:tcPr marL="87094" marR="87094" marT="43553" marB="43553"/>
                </a:tc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請查照</a:t>
                      </a:r>
                    </a:p>
                  </a:txBody>
                  <a:tcPr marL="87094" marR="87094" marT="43553" marB="43553"/>
                </a:tc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至紉公誼、卓請惠示、毋任感荷、為禱為公務書信之結尾應酬語，非公文期望語</a:t>
                      </a:r>
                      <a:endParaRPr lang="zh-TW" altLang="en-US" sz="2600" dirty="0">
                        <a:solidFill>
                          <a:srgbClr val="0000FF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87094" marR="87094" marT="43553" marB="4355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7588">
                <a:tc>
                  <a:txBody>
                    <a:bodyPr/>
                    <a:lstStyle/>
                    <a:p>
                      <a:pPr marL="0" marR="0" lvl="0" indent="0" algn="l" defTabSz="9598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回覆、函覆</a:t>
                      </a:r>
                    </a:p>
                  </a:txBody>
                  <a:tcPr marL="87094" marR="87094" marT="43553" marB="43553"/>
                </a:tc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回復、函復</a:t>
                      </a:r>
                    </a:p>
                  </a:txBody>
                  <a:tcPr marL="87094" marR="87094" marT="43553" marB="43553"/>
                </a:tc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行政院</a:t>
                      </a:r>
                      <a:r>
                        <a:rPr lang="en-US" altLang="zh-TW" sz="26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100</a:t>
                      </a:r>
                      <a:r>
                        <a:rPr lang="zh-TW" altLang="en-US" sz="26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年</a:t>
                      </a:r>
                      <a:r>
                        <a:rPr lang="en-US" altLang="zh-TW" sz="26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10</a:t>
                      </a:r>
                      <a:r>
                        <a:rPr lang="zh-TW" altLang="en-US" sz="26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月</a:t>
                      </a:r>
                      <a:r>
                        <a:rPr lang="en-US" altLang="zh-TW" sz="26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25</a:t>
                      </a:r>
                      <a:r>
                        <a:rPr lang="zh-TW" altLang="en-US" sz="26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日、</a:t>
                      </a:r>
                      <a:r>
                        <a:rPr lang="en-US" altLang="zh-TW" sz="26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104</a:t>
                      </a:r>
                      <a:r>
                        <a:rPr lang="zh-TW" altLang="en-US" sz="26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年</a:t>
                      </a:r>
                      <a:r>
                        <a:rPr lang="en-US" altLang="zh-TW" sz="26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7</a:t>
                      </a:r>
                      <a:r>
                        <a:rPr lang="zh-TW" altLang="en-US" sz="26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月</a:t>
                      </a:r>
                      <a:r>
                        <a:rPr lang="en-US" altLang="zh-TW" sz="26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29</a:t>
                      </a:r>
                      <a:r>
                        <a:rPr lang="zh-TW" altLang="en-US" sz="26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院長電子信箱文書處理相關釋例</a:t>
                      </a:r>
                      <a:endParaRPr lang="zh-TW" altLang="en-US" sz="2600" dirty="0">
                        <a:solidFill>
                          <a:srgbClr val="0070C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87094" marR="87094" marT="43553" marB="4355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6841"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第五屆、</a:t>
                      </a:r>
                      <a:endParaRPr lang="en-US" altLang="zh-TW" sz="26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26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如附件一</a:t>
                      </a:r>
                    </a:p>
                  </a:txBody>
                  <a:tcPr marL="87094" marR="87094" marT="43553" marB="43553"/>
                </a:tc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</a:t>
                      </a:r>
                      <a:r>
                        <a:rPr lang="en-US" altLang="zh-TW" sz="26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r>
                        <a:rPr lang="zh-TW" altLang="en-US" sz="26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屆、</a:t>
                      </a:r>
                      <a:endParaRPr lang="en-US" altLang="zh-TW" sz="2600" dirty="0">
                        <a:solidFill>
                          <a:srgbClr val="0000FF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26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如附件</a:t>
                      </a:r>
                      <a:r>
                        <a:rPr lang="en-US" altLang="zh-TW" sz="26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600" dirty="0">
                        <a:solidFill>
                          <a:srgbClr val="0000FF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87094" marR="87094" marT="43553" marB="43553"/>
                </a:tc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公文書橫式書寫數字使用原則</a:t>
                      </a:r>
                      <a:r>
                        <a:rPr lang="en-US" altLang="zh-TW" sz="26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(93</a:t>
                      </a:r>
                      <a:r>
                        <a:rPr lang="zh-TW" altLang="en-US" sz="26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年</a:t>
                      </a:r>
                      <a:r>
                        <a:rPr lang="en-US" altLang="zh-TW" sz="26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9</a:t>
                      </a:r>
                      <a:r>
                        <a:rPr lang="zh-TW" altLang="en-US" sz="26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月</a:t>
                      </a:r>
                      <a:r>
                        <a:rPr lang="en-US" altLang="zh-TW" sz="26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17</a:t>
                      </a:r>
                      <a:r>
                        <a:rPr lang="zh-TW" altLang="en-US" sz="26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日院臺秘字第</a:t>
                      </a:r>
                      <a:r>
                        <a:rPr lang="en-US" altLang="zh-TW" sz="26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0930089122</a:t>
                      </a:r>
                      <a:r>
                        <a:rPr lang="zh-TW" altLang="en-US" sz="26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號函</a:t>
                      </a:r>
                      <a:r>
                        <a:rPr lang="en-US" altLang="zh-TW" sz="26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)</a:t>
                      </a:r>
                      <a:endParaRPr lang="en-US" altLang="zh-TW" sz="2600" dirty="0">
                        <a:solidFill>
                          <a:srgbClr val="0070C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87094" marR="87094" marT="43553" marB="4355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97717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標題 1"/>
          <p:cNvSpPr>
            <a:spLocks noGrp="1"/>
          </p:cNvSpPr>
          <p:nvPr>
            <p:ph type="title"/>
          </p:nvPr>
        </p:nvSpPr>
        <p:spPr>
          <a:xfrm>
            <a:off x="813753" y="-137614"/>
            <a:ext cx="10972800" cy="685044"/>
          </a:xfrm>
        </p:spPr>
        <p:txBody>
          <a:bodyPr/>
          <a:lstStyle/>
          <a:p>
            <a:pPr>
              <a:defRPr/>
            </a:pPr>
            <a:r>
              <a:rPr lang="zh-TW" altLang="en-US" sz="419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公文寫作常見錯誤之用語用字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8642706"/>
              </p:ext>
            </p:extLst>
          </p:nvPr>
        </p:nvGraphicFramePr>
        <p:xfrm>
          <a:off x="168" y="547431"/>
          <a:ext cx="12226897" cy="6153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66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1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69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0718"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j-cs"/>
                        </a:rPr>
                        <a:t>常見錯誤</a:t>
                      </a:r>
                    </a:p>
                  </a:txBody>
                  <a:tcPr marL="87094" marR="87094" marT="43553" marB="435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正確用法</a:t>
                      </a:r>
                    </a:p>
                  </a:txBody>
                  <a:tcPr marL="87094" marR="87094" marT="43553" marB="435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備註</a:t>
                      </a:r>
                    </a:p>
                  </a:txBody>
                  <a:tcPr marL="87094" marR="87094" marT="43553" marB="4355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5408"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新台幣壹萬肆仟貳佰捌拾陸元</a:t>
                      </a:r>
                      <a:endParaRPr lang="en-US" altLang="zh-TW" sz="26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87094" marR="87094" marT="43553" marB="43553"/>
                </a:tc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新臺幣</a:t>
                      </a:r>
                      <a:endParaRPr lang="en-US" altLang="zh-TW" sz="2600" dirty="0">
                        <a:solidFill>
                          <a:srgbClr val="0000FF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en-US" altLang="zh-TW" sz="26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altLang="en-US" sz="26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萬</a:t>
                      </a:r>
                      <a:r>
                        <a:rPr lang="en-US" altLang="zh-TW" sz="26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4,286</a:t>
                      </a:r>
                      <a:r>
                        <a:rPr lang="zh-TW" altLang="en-US" sz="26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元</a:t>
                      </a:r>
                    </a:p>
                  </a:txBody>
                  <a:tcPr marL="87094" marR="87094" marT="43553" marB="43553"/>
                </a:tc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公文書橫式書寫數字使用原則（行政院</a:t>
                      </a:r>
                      <a:r>
                        <a:rPr lang="en-US" altLang="zh-TW" sz="26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93</a:t>
                      </a:r>
                      <a:r>
                        <a:rPr lang="zh-TW" altLang="en-US" sz="26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年</a:t>
                      </a:r>
                      <a:r>
                        <a:rPr lang="en-US" altLang="zh-TW" sz="26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9</a:t>
                      </a:r>
                      <a:r>
                        <a:rPr lang="zh-TW" altLang="en-US" sz="26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月</a:t>
                      </a:r>
                      <a:r>
                        <a:rPr lang="en-US" altLang="zh-TW" sz="26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17</a:t>
                      </a:r>
                      <a:r>
                        <a:rPr lang="zh-TW" altLang="en-US" sz="26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日院臺秘字第</a:t>
                      </a:r>
                      <a:r>
                        <a:rPr lang="en-US" altLang="zh-TW" sz="26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0930089122</a:t>
                      </a:r>
                      <a:r>
                        <a:rPr lang="zh-TW" altLang="en-US" sz="26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號函頒</a:t>
                      </a:r>
                      <a:endParaRPr lang="zh-TW" altLang="en-US" sz="2600" dirty="0">
                        <a:solidFill>
                          <a:srgbClr val="0070C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87094" marR="87094" marT="43553" marB="4355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5675"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甲暨乙</a:t>
                      </a:r>
                      <a:endParaRPr lang="en-US" altLang="zh-TW" sz="26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26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甲及乙與丙</a:t>
                      </a:r>
                    </a:p>
                    <a:p>
                      <a:r>
                        <a:rPr lang="zh-TW" altLang="en-US" sz="26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甲、乙、丙</a:t>
                      </a:r>
                    </a:p>
                  </a:txBody>
                  <a:tcPr marL="87094" marR="87094" marT="43553" marB="43553"/>
                </a:tc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甲及乙</a:t>
                      </a:r>
                      <a:endParaRPr lang="en-US" altLang="zh-TW" sz="2600" dirty="0">
                        <a:solidFill>
                          <a:srgbClr val="0000FF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26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甲與乙及丙</a:t>
                      </a:r>
                    </a:p>
                    <a:p>
                      <a:r>
                        <a:rPr lang="zh-TW" altLang="en-US" sz="26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甲、乙及丙</a:t>
                      </a:r>
                    </a:p>
                  </a:txBody>
                  <a:tcPr marL="87094" marR="87094" marT="43553" marB="43553"/>
                </a:tc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公文慣用語詞</a:t>
                      </a:r>
                      <a:r>
                        <a:rPr lang="en-US" altLang="zh-TW" sz="26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(</a:t>
                      </a:r>
                      <a:r>
                        <a:rPr lang="zh-TW" altLang="en-US" sz="26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立法慣用語詞－</a:t>
                      </a:r>
                      <a:r>
                        <a:rPr lang="en-US" altLang="zh-TW" sz="26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76</a:t>
                      </a:r>
                      <a:r>
                        <a:rPr lang="zh-TW" altLang="en-US" sz="26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年</a:t>
                      </a:r>
                      <a:r>
                        <a:rPr lang="en-US" altLang="zh-TW" sz="26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8</a:t>
                      </a:r>
                      <a:r>
                        <a:rPr lang="zh-TW" altLang="en-US" sz="26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月</a:t>
                      </a:r>
                      <a:r>
                        <a:rPr lang="en-US" altLang="zh-TW" sz="26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1</a:t>
                      </a:r>
                      <a:r>
                        <a:rPr lang="zh-TW" altLang="en-US" sz="26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日立法院（</a:t>
                      </a:r>
                      <a:r>
                        <a:rPr lang="en-US" altLang="zh-TW" sz="26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76</a:t>
                      </a:r>
                      <a:r>
                        <a:rPr lang="zh-TW" altLang="en-US" sz="26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）台處議字第</a:t>
                      </a:r>
                      <a:r>
                        <a:rPr lang="en-US" altLang="zh-TW" sz="26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1848</a:t>
                      </a:r>
                      <a:r>
                        <a:rPr lang="zh-TW" altLang="en-US" sz="26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號函頒</a:t>
                      </a:r>
                      <a:r>
                        <a:rPr lang="en-US" altLang="zh-TW" sz="26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)</a:t>
                      </a:r>
                      <a:endParaRPr lang="en-US" altLang="zh-TW" sz="2600" dirty="0">
                        <a:solidFill>
                          <a:srgbClr val="0070C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87094" marR="87094" marT="43553" marB="4355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3060"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部份、身份</a:t>
                      </a:r>
                    </a:p>
                  </a:txBody>
                  <a:tcPr marL="87094" marR="87094" marT="43553" marB="43553"/>
                </a:tc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部分、身分</a:t>
                      </a:r>
                    </a:p>
                  </a:txBody>
                  <a:tcPr marL="87094" marR="87094" marT="43553" marB="43553"/>
                </a:tc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法律統一用字表</a:t>
                      </a:r>
                      <a:r>
                        <a:rPr lang="en-US" altLang="zh-TW" sz="26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(</a:t>
                      </a:r>
                      <a:r>
                        <a:rPr lang="zh-TW" altLang="en-US" sz="26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中華民國</a:t>
                      </a:r>
                      <a:r>
                        <a:rPr lang="en-US" altLang="zh-TW" sz="26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62</a:t>
                      </a:r>
                      <a:r>
                        <a:rPr lang="zh-TW" altLang="en-US" sz="26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年</a:t>
                      </a:r>
                      <a:r>
                        <a:rPr lang="en-US" altLang="zh-TW" sz="26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3</a:t>
                      </a:r>
                      <a:r>
                        <a:rPr lang="zh-TW" altLang="en-US" sz="26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月</a:t>
                      </a:r>
                      <a:r>
                        <a:rPr lang="en-US" altLang="zh-TW" sz="26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13</a:t>
                      </a:r>
                      <a:r>
                        <a:rPr lang="zh-TW" altLang="en-US" sz="26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日立法院（第１屆）第</a:t>
                      </a:r>
                      <a:r>
                        <a:rPr lang="en-US" altLang="zh-TW" sz="26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51</a:t>
                      </a:r>
                      <a:r>
                        <a:rPr lang="zh-TW" altLang="en-US" sz="26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會第</a:t>
                      </a:r>
                      <a:r>
                        <a:rPr lang="en-US" altLang="zh-TW" sz="26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5</a:t>
                      </a:r>
                      <a:r>
                        <a:rPr lang="zh-TW" altLang="en-US" sz="26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次會議認可</a:t>
                      </a:r>
                      <a:r>
                        <a:rPr lang="en-US" altLang="zh-TW" sz="26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)</a:t>
                      </a:r>
                      <a:endParaRPr lang="zh-TW" altLang="en-US" sz="2600" dirty="0">
                        <a:solidFill>
                          <a:srgbClr val="0000FF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87094" marR="87094" marT="43553" marB="4355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7388">
                <a:tc>
                  <a:txBody>
                    <a:bodyPr/>
                    <a:lstStyle/>
                    <a:p>
                      <a:pPr marL="0" marR="0" lvl="0" indent="0" algn="l" defTabSz="9598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公文內文字要表示重點使用</a:t>
                      </a:r>
                      <a:r>
                        <a:rPr kumimoji="0" lang="zh-TW" altLang="en-US" sz="2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粗體</a:t>
                      </a:r>
                      <a:r>
                        <a:rPr kumimoji="0" lang="zh-TW" altLang="en-U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或加</a:t>
                      </a:r>
                      <a:r>
                        <a:rPr kumimoji="0" lang="zh-TW" altLang="en-US" sz="26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底線</a:t>
                      </a:r>
                    </a:p>
                  </a:txBody>
                  <a:tcPr marL="87094" marR="87094" marT="43553" marB="43553"/>
                </a:tc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如要表示重點用引號「」表示</a:t>
                      </a:r>
                    </a:p>
                  </a:txBody>
                  <a:tcPr marL="87094" marR="87094" marT="43553" marB="43553"/>
                </a:tc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依行政院</a:t>
                      </a:r>
                      <a:r>
                        <a:rPr lang="en-US" altLang="zh-TW" sz="26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112</a:t>
                      </a:r>
                      <a:r>
                        <a:rPr lang="zh-TW" altLang="en-US" sz="26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年</a:t>
                      </a:r>
                      <a:r>
                        <a:rPr lang="en-US" altLang="zh-TW" sz="26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9</a:t>
                      </a:r>
                      <a:r>
                        <a:rPr lang="zh-TW" altLang="en-US" sz="26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月文書處理手冊附錄</a:t>
                      </a:r>
                      <a:r>
                        <a:rPr lang="en-US" altLang="zh-TW" sz="26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4</a:t>
                      </a:r>
                      <a:r>
                        <a:rPr lang="zh-TW" altLang="en-US" sz="26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、標點符號用法表</a:t>
                      </a:r>
                      <a:r>
                        <a:rPr lang="en-US" altLang="zh-TW" sz="26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P.66</a:t>
                      </a:r>
                      <a:r>
                        <a:rPr lang="zh-TW" altLang="en-US" sz="26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規定：引號</a:t>
                      </a:r>
                      <a:r>
                        <a:rPr lang="en-US" altLang="zh-TW" sz="26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……2.</a:t>
                      </a:r>
                      <a:r>
                        <a:rPr lang="zh-TW" altLang="en-US" sz="26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特別著重的詞句</a:t>
                      </a:r>
                      <a:endParaRPr lang="en-US" altLang="zh-TW" sz="2600" dirty="0">
                        <a:solidFill>
                          <a:srgbClr val="0070C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87094" marR="87094" marT="43553" marB="4355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6841"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誤用雙夾註號</a:t>
                      </a:r>
                      <a:r>
                        <a:rPr lang="en-US" altLang="zh-TW" sz="26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(())</a:t>
                      </a:r>
                    </a:p>
                    <a:p>
                      <a:r>
                        <a:rPr lang="zh-TW" altLang="en-US" sz="26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誤用雙引『「」</a:t>
                      </a:r>
                      <a:r>
                        <a:rPr lang="en-US" altLang="zh-TW" sz="26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』</a:t>
                      </a:r>
                    </a:p>
                    <a:p>
                      <a:r>
                        <a:rPr lang="zh-TW" altLang="en-US" sz="26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誤用刪節號</a:t>
                      </a:r>
                      <a:r>
                        <a:rPr lang="en-US" altLang="zh-TW" sz="26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…</a:t>
                      </a:r>
                      <a:endParaRPr lang="zh-TW" altLang="en-US" sz="26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87094" marR="87094" marT="43553" marB="43553"/>
                </a:tc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夾引</a:t>
                      </a:r>
                      <a:r>
                        <a:rPr lang="en-US" altLang="zh-TW" sz="26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6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「」</a:t>
                      </a:r>
                      <a:r>
                        <a:rPr lang="en-US" altLang="zh-TW" sz="26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  <a:p>
                      <a:r>
                        <a:rPr lang="zh-TW" altLang="en-US" sz="26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雙引「</a:t>
                      </a:r>
                      <a:r>
                        <a:rPr lang="en-US" altLang="zh-TW" sz="26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『』</a:t>
                      </a:r>
                      <a:r>
                        <a:rPr lang="zh-TW" altLang="en-US" sz="26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」</a:t>
                      </a:r>
                      <a:endParaRPr lang="en-US" altLang="zh-TW" sz="2600" dirty="0">
                        <a:solidFill>
                          <a:srgbClr val="0000FF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26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刪節號</a:t>
                      </a:r>
                      <a:r>
                        <a:rPr lang="en-US" altLang="zh-TW" sz="26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……</a:t>
                      </a:r>
                    </a:p>
                  </a:txBody>
                  <a:tcPr marL="87094" marR="87094" marT="43553" marB="43553"/>
                </a:tc>
                <a:tc>
                  <a:txBody>
                    <a:bodyPr/>
                    <a:lstStyle/>
                    <a:p>
                      <a:r>
                        <a:rPr lang="zh-TW" altLang="en-US" sz="26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行政院</a:t>
                      </a:r>
                      <a:r>
                        <a:rPr lang="en-US" altLang="zh-TW" sz="26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112</a:t>
                      </a:r>
                      <a:r>
                        <a:rPr lang="zh-TW" altLang="en-US" sz="26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年</a:t>
                      </a:r>
                      <a:r>
                        <a:rPr lang="en-US" altLang="zh-TW" sz="26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9</a:t>
                      </a:r>
                      <a:r>
                        <a:rPr lang="zh-TW" altLang="en-US" sz="26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月文書處理手冊附錄</a:t>
                      </a:r>
                      <a:r>
                        <a:rPr lang="en-US" altLang="zh-TW" sz="26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4</a:t>
                      </a:r>
                      <a:r>
                        <a:rPr lang="zh-TW" altLang="en-US" sz="26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、標點符號用法表</a:t>
                      </a:r>
                      <a:r>
                        <a:rPr lang="en-US" altLang="zh-TW" sz="26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" action="ppaction://noaction"/>
                        </a:rPr>
                        <a:t>P.66</a:t>
                      </a:r>
                      <a:endParaRPr lang="en-US" altLang="zh-TW" sz="2600" dirty="0">
                        <a:solidFill>
                          <a:srgbClr val="0070C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87094" marR="87094" marT="43553" marB="4355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64508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標題 1"/>
          <p:cNvSpPr>
            <a:spLocks noGrp="1"/>
          </p:cNvSpPr>
          <p:nvPr>
            <p:ph type="title"/>
          </p:nvPr>
        </p:nvSpPr>
        <p:spPr>
          <a:xfrm>
            <a:off x="813753" y="-137614"/>
            <a:ext cx="10972800" cy="685044"/>
          </a:xfrm>
        </p:spPr>
        <p:txBody>
          <a:bodyPr/>
          <a:lstStyle/>
          <a:p>
            <a:pPr>
              <a:defRPr/>
            </a:pPr>
            <a:r>
              <a:rPr lang="zh-TW" altLang="en-US" sz="419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公文寫作常見錯誤之用語用字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2654244"/>
              </p:ext>
            </p:extLst>
          </p:nvPr>
        </p:nvGraphicFramePr>
        <p:xfrm>
          <a:off x="168" y="547431"/>
          <a:ext cx="12226897" cy="6321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5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897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1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0718"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j-cs"/>
                        </a:rPr>
                        <a:t>常見錯誤</a:t>
                      </a:r>
                    </a:p>
                  </a:txBody>
                  <a:tcPr marL="87094" marR="87094" marT="43553" marB="435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正確用法</a:t>
                      </a:r>
                    </a:p>
                  </a:txBody>
                  <a:tcPr marL="87094" marR="87094" marT="43553" marB="435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備註</a:t>
                      </a:r>
                    </a:p>
                  </a:txBody>
                  <a:tcPr marL="87094" marR="87094" marT="43553" marB="4355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46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TW" altLang="en-US" sz="28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函說明段一或公告依據段之引據法規或文號排列順序有誤</a:t>
                      </a:r>
                      <a:endParaRPr lang="en-US" altLang="zh-TW" sz="28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87094" marR="87094" marT="43553" marB="4355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TW" altLang="en-US" sz="28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依據之排列順序：</a:t>
                      </a:r>
                      <a:endParaRPr lang="en-US" altLang="zh-TW" sz="2800" dirty="0">
                        <a:solidFill>
                          <a:srgbClr val="0000FF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TW" sz="28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</a:t>
                      </a:r>
                      <a:r>
                        <a:rPr lang="zh-TW" altLang="en-US" sz="28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先排法規、後列機關文號</a:t>
                      </a:r>
                      <a:endParaRPr lang="en-US" altLang="zh-TW" sz="2800" dirty="0">
                        <a:solidFill>
                          <a:srgbClr val="0000FF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TW" sz="28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</a:t>
                      </a:r>
                      <a:r>
                        <a:rPr lang="zh-TW" altLang="en-US" sz="28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法規排列順序：憲法＞法律＞法規命令＞行政規則</a:t>
                      </a:r>
                      <a:endParaRPr lang="en-US" altLang="zh-TW" sz="2800" dirty="0">
                        <a:solidFill>
                          <a:srgbClr val="0000FF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TW" sz="28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3.</a:t>
                      </a:r>
                      <a:r>
                        <a:rPr lang="zh-TW" altLang="en-US" sz="28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引據多數機關文號時</a:t>
                      </a:r>
                      <a:r>
                        <a:rPr lang="en-US" altLang="zh-TW" sz="28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8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先中央後地方，依大小排列</a:t>
                      </a:r>
                      <a:r>
                        <a:rPr lang="en-US" altLang="zh-TW" sz="28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TW" sz="28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4.</a:t>
                      </a:r>
                      <a:r>
                        <a:rPr lang="zh-TW" altLang="en-US" sz="28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同時引據同一機關時</a:t>
                      </a:r>
                      <a:r>
                        <a:rPr lang="en-US" altLang="zh-TW" sz="28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8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先發文在前，後發文在後</a:t>
                      </a:r>
                      <a:r>
                        <a:rPr lang="en-US" altLang="zh-TW" sz="28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28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。</a:t>
                      </a:r>
                    </a:p>
                  </a:txBody>
                  <a:tcPr marL="87094" marR="87094" marT="43553" marB="43553"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solidFill>
                          <a:srgbClr val="0070C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87094" marR="87094" marT="43553" marB="4355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35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TW" altLang="en-US" sz="28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公文正副本欄位機關或單位排列順序有誤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altLang="zh-TW" sz="28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87094" marR="87094" marT="43553" marB="43553"/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zh-TW" altLang="en-US" sz="24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正副本排列順序依：</a:t>
                      </a:r>
                    </a:p>
                    <a:p>
                      <a:pPr>
                        <a:lnSpc>
                          <a:spcPts val="2500"/>
                        </a:lnSpc>
                      </a:pPr>
                      <a:r>
                        <a:rPr lang="en-US" altLang="zh-TW" sz="24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</a:t>
                      </a:r>
                      <a:r>
                        <a:rPr lang="zh-TW" altLang="en-US" sz="24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機關</a:t>
                      </a:r>
                      <a:r>
                        <a:rPr lang="en-US" altLang="zh-TW" sz="24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4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依上下級先中央後地方：中央一級機關</a:t>
                      </a:r>
                      <a:r>
                        <a:rPr lang="en-US" altLang="zh-TW" sz="24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4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院</a:t>
                      </a:r>
                      <a:r>
                        <a:rPr lang="en-US" altLang="zh-TW" sz="24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24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＞中央二級機關</a:t>
                      </a:r>
                      <a:r>
                        <a:rPr lang="en-US" altLang="zh-TW" sz="24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4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部會</a:t>
                      </a:r>
                      <a:r>
                        <a:rPr lang="en-US" altLang="zh-TW" sz="24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24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＞中央三級機關</a:t>
                      </a:r>
                      <a:r>
                        <a:rPr lang="en-US" altLang="zh-TW" sz="24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4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局署</a:t>
                      </a:r>
                      <a:r>
                        <a:rPr lang="en-US" altLang="zh-TW" sz="24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24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＞直轄市政府＞縣政府＞市政府＞鄉</a:t>
                      </a:r>
                      <a:r>
                        <a:rPr lang="en-US" altLang="zh-TW" sz="24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4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鎮、市、區</a:t>
                      </a:r>
                      <a:r>
                        <a:rPr lang="en-US" altLang="zh-TW" sz="24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24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公所＞村</a:t>
                      </a:r>
                      <a:r>
                        <a:rPr lang="en-US" altLang="zh-TW" sz="24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4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里</a:t>
                      </a:r>
                      <a:r>
                        <a:rPr lang="en-US" altLang="zh-TW" sz="24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24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辦公處</a:t>
                      </a:r>
                      <a:endParaRPr lang="en-US" altLang="zh-TW" sz="2400" dirty="0">
                        <a:solidFill>
                          <a:srgbClr val="0000FF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lnSpc>
                          <a:spcPts val="2500"/>
                        </a:lnSpc>
                      </a:pPr>
                      <a:r>
                        <a:rPr lang="en-US" altLang="zh-TW" sz="24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</a:t>
                      </a:r>
                      <a:r>
                        <a:rPr lang="zh-TW" altLang="en-US" sz="24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機構</a:t>
                      </a:r>
                      <a:r>
                        <a:rPr lang="en-US" altLang="zh-TW" sz="24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4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如國營事業機構、公立醫療院所</a:t>
                      </a:r>
                      <a:r>
                        <a:rPr lang="en-US" altLang="zh-TW" sz="24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2400" dirty="0">
                        <a:solidFill>
                          <a:srgbClr val="0000FF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lnSpc>
                          <a:spcPts val="2500"/>
                        </a:lnSpc>
                      </a:pPr>
                      <a:r>
                        <a:rPr lang="en-US" altLang="zh-TW" sz="24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3.</a:t>
                      </a:r>
                      <a:r>
                        <a:rPr lang="zh-TW" altLang="en-US" sz="24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學校</a:t>
                      </a:r>
                      <a:r>
                        <a:rPr lang="en-US" altLang="zh-TW" sz="24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4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依大學、專科、高中、國中、國小排列，先公立後私立</a:t>
                      </a:r>
                      <a:r>
                        <a:rPr lang="en-US" altLang="zh-TW" sz="24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  <a:p>
                      <a:pPr>
                        <a:lnSpc>
                          <a:spcPts val="2500"/>
                        </a:lnSpc>
                      </a:pPr>
                      <a:r>
                        <a:rPr lang="en-US" altLang="zh-TW" sz="24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4.</a:t>
                      </a:r>
                      <a:r>
                        <a:rPr lang="zh-TW" altLang="en-US" sz="24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法人團體</a:t>
                      </a:r>
                    </a:p>
                    <a:p>
                      <a:pPr>
                        <a:lnSpc>
                          <a:spcPts val="2500"/>
                        </a:lnSpc>
                      </a:pPr>
                      <a:r>
                        <a:rPr lang="en-US" altLang="zh-TW" sz="24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5.</a:t>
                      </a:r>
                      <a:r>
                        <a:rPr lang="zh-TW" altLang="en-US" sz="24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公司</a:t>
                      </a:r>
                    </a:p>
                    <a:p>
                      <a:pPr>
                        <a:lnSpc>
                          <a:spcPts val="2500"/>
                        </a:lnSpc>
                      </a:pPr>
                      <a:r>
                        <a:rPr lang="en-US" altLang="zh-TW" sz="24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6.</a:t>
                      </a:r>
                      <a:r>
                        <a:rPr lang="zh-TW" altLang="en-US" sz="24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廠場</a:t>
                      </a:r>
                    </a:p>
                    <a:p>
                      <a:pPr>
                        <a:lnSpc>
                          <a:spcPts val="2500"/>
                        </a:lnSpc>
                      </a:pPr>
                      <a:r>
                        <a:rPr lang="en-US" altLang="zh-TW" sz="24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7.</a:t>
                      </a:r>
                      <a:r>
                        <a:rPr lang="zh-TW" altLang="en-US" sz="24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自然人</a:t>
                      </a:r>
                      <a:r>
                        <a:rPr lang="en-US" altLang="zh-TW" sz="24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4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依姓氏筆劃排列，如為民意代表則排在最前面以示尊</a:t>
                      </a:r>
                      <a:r>
                        <a:rPr lang="en-US" altLang="zh-TW" sz="24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  <a:p>
                      <a:pPr>
                        <a:lnSpc>
                          <a:spcPts val="2500"/>
                        </a:lnSpc>
                      </a:pPr>
                      <a:r>
                        <a:rPr lang="en-US" altLang="zh-TW" sz="24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8.</a:t>
                      </a:r>
                      <a:r>
                        <a:rPr lang="zh-TW" altLang="en-US" sz="24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發文機關或單位。</a:t>
                      </a:r>
                      <a:r>
                        <a:rPr lang="en-US" altLang="zh-TW" sz="24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4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應到承辦科</a:t>
                      </a:r>
                      <a:r>
                        <a:rPr lang="en-US" altLang="zh-TW" sz="24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87094" marR="87094" marT="43553" marB="43553"/>
                </a:tc>
                <a:tc>
                  <a:txBody>
                    <a:bodyPr/>
                    <a:lstStyle/>
                    <a:p>
                      <a:endParaRPr lang="en-US" altLang="zh-TW" sz="2000" dirty="0">
                        <a:solidFill>
                          <a:srgbClr val="0070C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87094" marR="87094" marT="43553" marB="4355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384730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標題 1"/>
          <p:cNvSpPr>
            <a:spLocks noGrp="1"/>
          </p:cNvSpPr>
          <p:nvPr>
            <p:ph type="title"/>
          </p:nvPr>
        </p:nvSpPr>
        <p:spPr>
          <a:xfrm>
            <a:off x="813753" y="-137614"/>
            <a:ext cx="10972800" cy="685044"/>
          </a:xfrm>
        </p:spPr>
        <p:txBody>
          <a:bodyPr/>
          <a:lstStyle/>
          <a:p>
            <a:pPr>
              <a:defRPr/>
            </a:pPr>
            <a:r>
              <a:rPr lang="zh-TW" altLang="en-US" sz="419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公文寫作常見錯誤之用語用字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8328760"/>
              </p:ext>
            </p:extLst>
          </p:nvPr>
        </p:nvGraphicFramePr>
        <p:xfrm>
          <a:off x="168" y="547431"/>
          <a:ext cx="12226897" cy="6333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55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364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48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0718"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j-cs"/>
                        </a:rPr>
                        <a:t>常見錯誤</a:t>
                      </a:r>
                    </a:p>
                  </a:txBody>
                  <a:tcPr marL="87094" marR="87094" marT="43553" marB="435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正確用法</a:t>
                      </a:r>
                    </a:p>
                  </a:txBody>
                  <a:tcPr marL="87094" marR="87094" marT="43553" marB="435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備註</a:t>
                      </a:r>
                    </a:p>
                  </a:txBody>
                  <a:tcPr marL="87094" marR="87094" marT="43553" marB="4355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9808">
                <a:tc>
                  <a:txBody>
                    <a:bodyPr/>
                    <a:lstStyle/>
                    <a:p>
                      <a:pPr>
                        <a:lnSpc>
                          <a:spcPts val="2300"/>
                        </a:lnSpc>
                      </a:pPr>
                      <a:r>
                        <a:rPr lang="zh-TW" altLang="en-US" sz="20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公文一文分行數機關，而該數機關包括有上行文、平行文及下行文時，此時期望語、稱謂語及文末簽署用印如何使用</a:t>
                      </a:r>
                      <a:endParaRPr lang="en-US" altLang="zh-TW" sz="20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87094" marR="87094" marT="43553" marB="43553"/>
                </a:tc>
                <a:tc>
                  <a:txBody>
                    <a:bodyPr/>
                    <a:lstStyle/>
                    <a:p>
                      <a:pPr>
                        <a:lnSpc>
                          <a:spcPts val="2300"/>
                        </a:lnSpc>
                      </a:pPr>
                      <a:r>
                        <a:rPr lang="zh-TW" altLang="en-US" sz="20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公文一文分行數機關，而該數機關包括有上行文、平行文及下行文時，此時期望語</a:t>
                      </a:r>
                      <a:endParaRPr lang="en-US" altLang="zh-TW" sz="2000" dirty="0">
                        <a:solidFill>
                          <a:srgbClr val="0000FF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lnSpc>
                          <a:spcPts val="2300"/>
                        </a:lnSpc>
                      </a:pPr>
                      <a:r>
                        <a:rPr lang="zh-TW" altLang="en-US" sz="20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、稱謂語及文末簽署用印使用原則：</a:t>
                      </a:r>
                      <a:endParaRPr lang="en-US" altLang="zh-TW" sz="2000" dirty="0">
                        <a:solidFill>
                          <a:srgbClr val="0000FF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lnSpc>
                          <a:spcPts val="2300"/>
                        </a:lnSpc>
                      </a:pPr>
                      <a:r>
                        <a:rPr lang="en-US" altLang="zh-TW" sz="20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</a:t>
                      </a:r>
                      <a:r>
                        <a:rPr lang="zh-TW" altLang="en-US" sz="20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副本隨正本原則</a:t>
                      </a:r>
                      <a:r>
                        <a:rPr lang="en-US" altLang="zh-TW" sz="20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(108.12.12</a:t>
                      </a:r>
                      <a:r>
                        <a:rPr lang="zh-TW" altLang="en-US" sz="20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行政院院長</a:t>
                      </a:r>
                      <a:endParaRPr lang="en-US" altLang="zh-TW" sz="2000" dirty="0">
                        <a:solidFill>
                          <a:srgbClr val="0000FF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lnSpc>
                          <a:spcPts val="2300"/>
                        </a:lnSpc>
                      </a:pPr>
                      <a:r>
                        <a:rPr lang="zh-TW" altLang="en-US" sz="20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電子信箱文書處理相關釋例</a:t>
                      </a:r>
                      <a:r>
                        <a:rPr lang="en-US" altLang="zh-TW" sz="20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  <a:p>
                      <a:pPr>
                        <a:lnSpc>
                          <a:spcPts val="2300"/>
                        </a:lnSpc>
                      </a:pPr>
                      <a:r>
                        <a:rPr lang="en-US" altLang="zh-TW" sz="20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</a:t>
                      </a:r>
                      <a:r>
                        <a:rPr lang="zh-TW" altLang="en-US" sz="20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正本以排列最前面機關為原則。</a:t>
                      </a:r>
                    </a:p>
                  </a:txBody>
                  <a:tcPr marL="87094" marR="87094" marT="43553" marB="43553"/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endParaRPr lang="zh-TW" altLang="en-US" sz="2000" dirty="0">
                        <a:solidFill>
                          <a:srgbClr val="0070C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87094" marR="87094" marT="43553" marB="4355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600">
                <a:tc>
                  <a:txBody>
                    <a:bodyPr/>
                    <a:lstStyle/>
                    <a:p>
                      <a:pPr>
                        <a:lnSpc>
                          <a:spcPts val="2300"/>
                        </a:lnSpc>
                      </a:pPr>
                      <a:r>
                        <a:rPr lang="zh-TW" altLang="en-US" sz="20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中央機關之排列順序公文正副本欄位機關或單位排列順序有誤</a:t>
                      </a:r>
                    </a:p>
                    <a:p>
                      <a:pPr>
                        <a:lnSpc>
                          <a:spcPts val="2300"/>
                        </a:lnSpc>
                      </a:pPr>
                      <a:endParaRPr lang="en-US" altLang="zh-TW" sz="20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87094" marR="87094" marT="43553" marB="43553"/>
                </a:tc>
                <a:tc>
                  <a:txBody>
                    <a:bodyPr/>
                    <a:lstStyle/>
                    <a:p>
                      <a:pPr>
                        <a:lnSpc>
                          <a:spcPts val="2300"/>
                        </a:lnSpc>
                      </a:pPr>
                      <a:r>
                        <a:rPr lang="zh-TW" altLang="en-US" sz="20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中央機關之排列順序：</a:t>
                      </a:r>
                    </a:p>
                    <a:p>
                      <a:pPr>
                        <a:lnSpc>
                          <a:spcPts val="2300"/>
                        </a:lnSpc>
                      </a:pPr>
                      <a:r>
                        <a:rPr lang="zh-TW" altLang="en-US" sz="20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內政部、外交部、國防部、財政部、教育部、法務部、經濟部、交通部、衛生福利部、文化部、勞動部、科技部、國家發展委員會、大陸委員會、金融監督管理委員會、海洋委員會、僑務委員會、國軍退除役官兵輔導委員會、原住民族委員會、客家委員會政院主計總處、行政院人事行政總處、中央銀行、國立故宮博物院、中央選舉委員會、公平交易委員會、國家通訊傳播委員會</a:t>
                      </a:r>
                      <a:r>
                        <a:rPr lang="en-US" altLang="zh-TW" sz="20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行政院組織法</a:t>
                      </a:r>
                      <a:r>
                        <a:rPr lang="en-US" altLang="zh-TW" sz="20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20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。</a:t>
                      </a:r>
                      <a:endParaRPr lang="en-US" altLang="zh-TW" sz="2000" dirty="0">
                        <a:solidFill>
                          <a:srgbClr val="0000FF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87094" marR="87094" marT="43553" marB="43553"/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endParaRPr lang="en-US" altLang="zh-TW" sz="2000" dirty="0">
                        <a:solidFill>
                          <a:srgbClr val="0070C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87094" marR="87094" marT="43553" marB="4355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2465">
                <a:tc>
                  <a:txBody>
                    <a:bodyPr/>
                    <a:lstStyle/>
                    <a:p>
                      <a:pPr>
                        <a:lnSpc>
                          <a:spcPts val="2300"/>
                        </a:lnSpc>
                      </a:pPr>
                      <a:r>
                        <a:rPr lang="zh-TW" altLang="en-US" sz="20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直轄市及縣</a:t>
                      </a:r>
                      <a:r>
                        <a:rPr lang="en-US" altLang="zh-TW" sz="20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市</a:t>
                      </a:r>
                      <a:r>
                        <a:rPr lang="en-US" altLang="zh-TW" sz="20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20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政府之排列順序有誤</a:t>
                      </a:r>
                    </a:p>
                  </a:txBody>
                  <a:tcPr marL="87094" marR="87094" marT="43553" marB="43553"/>
                </a:tc>
                <a:tc>
                  <a:txBody>
                    <a:bodyPr/>
                    <a:lstStyle/>
                    <a:p>
                      <a:pPr>
                        <a:lnSpc>
                          <a:spcPts val="2300"/>
                        </a:lnSpc>
                      </a:pPr>
                      <a:r>
                        <a:rPr lang="zh-TW" altLang="en-US" sz="20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直轄市及縣</a:t>
                      </a:r>
                      <a:r>
                        <a:rPr lang="en-US" altLang="zh-TW" sz="20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市</a:t>
                      </a:r>
                      <a:r>
                        <a:rPr lang="en-US" altLang="zh-TW" sz="20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20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政府之排列順序：</a:t>
                      </a:r>
                      <a:endParaRPr lang="en-US" altLang="zh-TW" sz="2000" dirty="0">
                        <a:solidFill>
                          <a:srgbClr val="0000FF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lnSpc>
                          <a:spcPts val="2300"/>
                        </a:lnSpc>
                      </a:pPr>
                      <a:r>
                        <a:rPr lang="zh-TW" altLang="fr-FR" sz="20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臺北市、新北市、桃園市、臺中市、臺南市、高雄市、新竹縣、苗栗縣、彰化縣、南投縣、雲林縣、嘉義縣、屏東縣、宜蘭縣、花蓮縣、臺東縣、澎湖縣、金門縣、連江縣、基隆市、新竹市、嘉義市。</a:t>
                      </a:r>
                      <a:r>
                        <a:rPr lang="fr-FR" altLang="zh-TW" sz="20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fr-FR" sz="20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中華民國總統府網頁</a:t>
                      </a:r>
                      <a:r>
                        <a:rPr lang="fr-FR" altLang="zh-TW" sz="20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—</a:t>
                      </a:r>
                      <a:r>
                        <a:rPr lang="zh-TW" altLang="fr-FR" sz="20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中華民國簡介＞政府組織＞地方政府</a:t>
                      </a:r>
                      <a:r>
                        <a:rPr lang="fr-FR" altLang="zh-TW" sz="20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www.president.gov.tw › Page › 106)</a:t>
                      </a:r>
                    </a:p>
                  </a:txBody>
                  <a:tcPr marL="87094" marR="87094" marT="43553" marB="43553"/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endParaRPr lang="zh-TW" altLang="en-US" sz="2000" dirty="0">
                        <a:solidFill>
                          <a:srgbClr val="0000FF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87094" marR="87094" marT="43553" marB="4355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500275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標題 1"/>
          <p:cNvSpPr>
            <a:spLocks noGrp="1"/>
          </p:cNvSpPr>
          <p:nvPr>
            <p:ph type="title"/>
          </p:nvPr>
        </p:nvSpPr>
        <p:spPr>
          <a:xfrm>
            <a:off x="813753" y="-137614"/>
            <a:ext cx="10972800" cy="685044"/>
          </a:xfrm>
        </p:spPr>
        <p:txBody>
          <a:bodyPr/>
          <a:lstStyle/>
          <a:p>
            <a:pPr>
              <a:defRPr/>
            </a:pPr>
            <a:r>
              <a:rPr lang="zh-TW" altLang="en-US" sz="419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公文寫作常見錯誤之用語用字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3826429"/>
              </p:ext>
            </p:extLst>
          </p:nvPr>
        </p:nvGraphicFramePr>
        <p:xfrm>
          <a:off x="168" y="547431"/>
          <a:ext cx="12307161" cy="6232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6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5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49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6815"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j-cs"/>
                        </a:rPr>
                        <a:t>常見錯誤</a:t>
                      </a:r>
                    </a:p>
                  </a:txBody>
                  <a:tcPr marL="87094" marR="87094" marT="43553" marB="435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正確用法</a:t>
                      </a:r>
                    </a:p>
                  </a:txBody>
                  <a:tcPr marL="87094" marR="87094" marT="43553" marB="435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備註</a:t>
                      </a:r>
                    </a:p>
                  </a:txBody>
                  <a:tcPr marL="87094" marR="87094" marT="43553" marB="4355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95495">
                <a:tc>
                  <a:txBody>
                    <a:bodyPr/>
                    <a:lstStyle/>
                    <a:p>
                      <a:r>
                        <a:rPr lang="zh-TW" altLang="en-US" sz="28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機關</a:t>
                      </a:r>
                      <a:r>
                        <a:rPr lang="en-US" altLang="zh-TW" sz="28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8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學校</a:t>
                      </a:r>
                      <a:r>
                        <a:rPr lang="en-US" altLang="zh-TW" sz="28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28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行文總統、總統府秘書長及行政院屬上行文之稱謂語、期望語及文末簽署用印有誤</a:t>
                      </a:r>
                      <a:endParaRPr lang="en-US" altLang="zh-TW" sz="28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87094" marR="87094" marT="43553" marB="43553"/>
                </a:tc>
                <a:tc>
                  <a:txBody>
                    <a:bodyPr/>
                    <a:lstStyle/>
                    <a:p>
                      <a:r>
                        <a:rPr lang="en-US" altLang="zh-TW" sz="20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</a:t>
                      </a:r>
                      <a:r>
                        <a:rPr lang="zh-TW" altLang="en-US" sz="20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行文</a:t>
                      </a:r>
                      <a:r>
                        <a:rPr lang="zh-TW" altLang="en-US" sz="20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行政院</a:t>
                      </a:r>
                      <a:r>
                        <a:rPr lang="en-US" altLang="zh-TW" sz="20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函</a:t>
                      </a:r>
                      <a:r>
                        <a:rPr lang="en-US" altLang="zh-TW" sz="20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20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zh-TW" altLang="en-US" sz="20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總統府秘書長</a:t>
                      </a:r>
                      <a:r>
                        <a:rPr lang="en-US" altLang="zh-TW" sz="20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函</a:t>
                      </a:r>
                      <a:r>
                        <a:rPr lang="en-US" altLang="zh-TW" sz="20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20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、總統</a:t>
                      </a:r>
                      <a:r>
                        <a:rPr lang="en-US" altLang="zh-TW" sz="20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呈</a:t>
                      </a:r>
                      <a:r>
                        <a:rPr lang="en-US" altLang="zh-TW" sz="20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20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，屬</a:t>
                      </a:r>
                      <a:r>
                        <a:rPr lang="zh-TW" altLang="en-US" sz="20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上行文</a:t>
                      </a:r>
                      <a:r>
                        <a:rPr lang="zh-TW" altLang="en-US" sz="20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，文末應</a:t>
                      </a:r>
                      <a:endParaRPr lang="en-US" altLang="zh-TW" sz="2000" dirty="0">
                        <a:solidFill>
                          <a:srgbClr val="0000FF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20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署</a:t>
                      </a:r>
                      <a:r>
                        <a:rPr lang="zh-TW" altLang="en-US" sz="20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機關首長或學校校長職銜、職全銜</a:t>
                      </a:r>
                      <a:r>
                        <a:rPr lang="zh-TW" altLang="en-US" sz="20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zh-TW" altLang="en-US" sz="20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姓名</a:t>
                      </a:r>
                      <a:r>
                        <a:rPr lang="zh-TW" altLang="en-US" sz="20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</a:t>
                      </a:r>
                      <a:r>
                        <a:rPr lang="zh-TW" altLang="en-US" sz="20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蓋職章</a:t>
                      </a:r>
                      <a:r>
                        <a:rPr lang="zh-TW" altLang="en-US" sz="20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。</a:t>
                      </a:r>
                      <a:endParaRPr lang="en-US" altLang="zh-TW" sz="2000" dirty="0">
                        <a:solidFill>
                          <a:srgbClr val="0000FF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20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上行文之稱謂語用「</a:t>
                      </a:r>
                      <a:r>
                        <a:rPr lang="zh-TW" altLang="en-US" sz="20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鈞</a:t>
                      </a:r>
                      <a:r>
                        <a:rPr lang="zh-TW" altLang="en-US" sz="20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」；附送語用「</a:t>
                      </a:r>
                      <a:r>
                        <a:rPr lang="zh-TW" altLang="en-US" sz="20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檢陳</a:t>
                      </a:r>
                      <a:r>
                        <a:rPr lang="zh-TW" altLang="en-US" sz="20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」</a:t>
                      </a:r>
                      <a:r>
                        <a:rPr lang="en-US" altLang="zh-TW" sz="20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對上級</a:t>
                      </a:r>
                      <a:r>
                        <a:rPr lang="en-US" altLang="zh-TW" sz="20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20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、「</a:t>
                      </a:r>
                      <a:r>
                        <a:rPr lang="zh-TW" altLang="en-US" sz="20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敬呈</a:t>
                      </a:r>
                      <a:r>
                        <a:rPr lang="zh-TW" altLang="en-US" sz="20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」</a:t>
                      </a:r>
                      <a:endParaRPr lang="en-US" altLang="zh-TW" sz="2000" dirty="0">
                        <a:solidFill>
                          <a:srgbClr val="0000FF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20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</a:t>
                      </a:r>
                      <a:r>
                        <a:rPr lang="en-US" altLang="zh-TW" sz="20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限對總統用</a:t>
                      </a:r>
                      <a:r>
                        <a:rPr lang="en-US" altLang="zh-TW" sz="20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20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；期望語用「請鑒核」。</a:t>
                      </a:r>
                    </a:p>
                    <a:p>
                      <a:r>
                        <a:rPr lang="en-US" altLang="zh-TW" sz="20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</a:t>
                      </a:r>
                      <a:r>
                        <a:rPr lang="zh-TW" altLang="en-US" sz="20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行文</a:t>
                      </a:r>
                      <a:r>
                        <a:rPr lang="zh-TW" altLang="en-US" sz="20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立法、司法、考試、監察</a:t>
                      </a:r>
                      <a:r>
                        <a:rPr lang="zh-TW" altLang="en-US" sz="20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等院，屬</a:t>
                      </a:r>
                      <a:r>
                        <a:rPr lang="zh-TW" altLang="en-US" sz="20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斜行文</a:t>
                      </a:r>
                      <a:r>
                        <a:rPr lang="zh-TW" altLang="en-US" sz="20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，文末係蓋</a:t>
                      </a:r>
                      <a:r>
                        <a:rPr lang="zh-TW" altLang="en-US" sz="20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職銜簽字章</a:t>
                      </a:r>
                      <a:r>
                        <a:rPr lang="zh-TW" altLang="en-US" sz="20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。</a:t>
                      </a:r>
                      <a:endParaRPr lang="en-US" altLang="zh-TW" sz="2000" dirty="0">
                        <a:solidFill>
                          <a:srgbClr val="0000FF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20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稱謂語用「</a:t>
                      </a:r>
                      <a:r>
                        <a:rPr lang="zh-TW" altLang="en-US" sz="20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大</a:t>
                      </a:r>
                      <a:r>
                        <a:rPr lang="zh-TW" altLang="en-US" sz="20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」；附送語用「</a:t>
                      </a:r>
                      <a:r>
                        <a:rPr lang="zh-TW" altLang="en-US" sz="20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檢送</a:t>
                      </a:r>
                      <a:r>
                        <a:rPr lang="zh-TW" altLang="en-US" sz="20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」；期望語用「</a:t>
                      </a:r>
                      <a:r>
                        <a:rPr lang="zh-TW" altLang="en-US" sz="20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請查照</a:t>
                      </a:r>
                      <a:r>
                        <a:rPr lang="zh-TW" altLang="en-US" sz="20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」。</a:t>
                      </a:r>
                    </a:p>
                    <a:p>
                      <a:r>
                        <a:rPr lang="en-US" altLang="zh-TW" sz="20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3.</a:t>
                      </a:r>
                      <a:r>
                        <a:rPr lang="zh-TW" altLang="en-US" sz="20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行文行政院所屬各部、會、行、總處、署；司法院所屬各級法院（如 </a:t>
                      </a:r>
                      <a:endParaRPr lang="en-US" altLang="zh-TW" sz="2000" dirty="0">
                        <a:solidFill>
                          <a:srgbClr val="0000FF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20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最高行政法院）、監察院所屬各級機關（如審計部、審計處、審計</a:t>
                      </a:r>
                      <a:endParaRPr lang="en-US" altLang="zh-TW" sz="2000" dirty="0">
                        <a:solidFill>
                          <a:srgbClr val="0000FF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20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室）、考試院所屬各級機關（如考選部、銓敘部、公務員保障培訓委</a:t>
                      </a:r>
                      <a:endParaRPr lang="en-US" altLang="zh-TW" sz="2000" dirty="0">
                        <a:solidFill>
                          <a:srgbClr val="0000FF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20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員會）；各直轄市、縣</a:t>
                      </a:r>
                      <a:r>
                        <a:rPr lang="en-US" altLang="zh-TW" sz="20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市</a:t>
                      </a:r>
                      <a:r>
                        <a:rPr lang="en-US" altLang="zh-TW" sz="20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20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政府；各鄉</a:t>
                      </a:r>
                      <a:r>
                        <a:rPr lang="en-US" altLang="zh-TW" sz="20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鎮、市、區</a:t>
                      </a:r>
                      <a:r>
                        <a:rPr lang="en-US" altLang="zh-TW" sz="20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20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公所；全國各級</a:t>
                      </a:r>
                      <a:endParaRPr lang="en-US" altLang="zh-TW" sz="2000" dirty="0">
                        <a:solidFill>
                          <a:srgbClr val="0000FF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20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公、私立學校；各公司、法人團體及自然人等（無隸屬關係之同級機</a:t>
                      </a:r>
                      <a:endParaRPr lang="en-US" altLang="zh-TW" sz="2000" dirty="0">
                        <a:solidFill>
                          <a:srgbClr val="0000FF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20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關及不相隸屬機關），屬平行文，文末係蓋職銜簽字章。稱謂語用</a:t>
                      </a:r>
                      <a:endParaRPr lang="en-US" altLang="zh-TW" sz="2000" dirty="0">
                        <a:solidFill>
                          <a:srgbClr val="0000FF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20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「</a:t>
                      </a:r>
                      <a:r>
                        <a:rPr lang="zh-TW" altLang="en-US" sz="20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貴</a:t>
                      </a:r>
                      <a:r>
                        <a:rPr lang="zh-TW" altLang="en-US" sz="20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」「</a:t>
                      </a:r>
                      <a:r>
                        <a:rPr lang="zh-TW" altLang="en-US" sz="20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臺端</a:t>
                      </a:r>
                      <a:r>
                        <a:rPr lang="zh-TW" altLang="en-US" sz="20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」；附送語用「</a:t>
                      </a:r>
                      <a:r>
                        <a:rPr lang="zh-TW" altLang="en-US" sz="20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檢送</a:t>
                      </a:r>
                      <a:r>
                        <a:rPr lang="zh-TW" altLang="en-US" sz="20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」；期望語用「</a:t>
                      </a:r>
                      <a:r>
                        <a:rPr lang="zh-TW" altLang="en-US" sz="20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請查照</a:t>
                      </a:r>
                      <a:r>
                        <a:rPr lang="zh-TW" altLang="en-US" sz="20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」。</a:t>
                      </a:r>
                      <a:endParaRPr lang="en-US" altLang="zh-TW" sz="2000" dirty="0">
                        <a:solidFill>
                          <a:srgbClr val="0000FF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20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</a:t>
                      </a:r>
                      <a:r>
                        <a:rPr lang="en-US" altLang="zh-TW" sz="20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行政院</a:t>
                      </a:r>
                      <a:r>
                        <a:rPr lang="en-US" altLang="zh-TW" sz="20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110</a:t>
                      </a:r>
                      <a:r>
                        <a:rPr lang="zh-TW" altLang="en-US" sz="20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en-US" altLang="zh-TW" sz="20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r>
                        <a:rPr lang="zh-TW" altLang="en-US" sz="20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20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altLang="en-US" sz="20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日院長電子信箱文書處理相關釋例</a:t>
                      </a:r>
                      <a:r>
                        <a:rPr lang="en-US" altLang="zh-TW" sz="20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  <a:p>
                      <a:r>
                        <a:rPr lang="en-US" altLang="zh-TW" sz="20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4.</a:t>
                      </a:r>
                      <a:r>
                        <a:rPr lang="zh-TW" altLang="en-US" sz="20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正本</a:t>
                      </a:r>
                      <a:r>
                        <a:rPr lang="zh-TW" altLang="en-US" sz="20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及</a:t>
                      </a:r>
                      <a:r>
                        <a:rPr lang="zh-TW" altLang="en-US" sz="20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副本</a:t>
                      </a:r>
                      <a:r>
                        <a:rPr lang="zh-TW" altLang="en-US" sz="20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，均用規定公文紙繕印，蓋用</a:t>
                      </a:r>
                      <a:r>
                        <a:rPr lang="zh-TW" altLang="en-US" sz="20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印信</a:t>
                      </a:r>
                      <a:r>
                        <a:rPr lang="zh-TW" altLang="en-US" sz="20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或</a:t>
                      </a:r>
                      <a:r>
                        <a:rPr lang="zh-TW" altLang="en-US" sz="20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章戳</a:t>
                      </a:r>
                      <a:r>
                        <a:rPr lang="zh-TW" altLang="en-US" sz="20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；以</a:t>
                      </a:r>
                      <a:r>
                        <a:rPr lang="zh-TW" altLang="en-US" sz="20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電子文件</a:t>
                      </a:r>
                      <a:r>
                        <a:rPr lang="zh-TW" altLang="en-US" sz="20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行</a:t>
                      </a:r>
                      <a:endParaRPr lang="en-US" altLang="zh-TW" sz="2000" dirty="0">
                        <a:solidFill>
                          <a:srgbClr val="0000FF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20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之者，得</a:t>
                      </a:r>
                      <a:r>
                        <a:rPr lang="zh-TW" altLang="en-US" sz="20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不蓋用印信或章戳</a:t>
                      </a:r>
                      <a:r>
                        <a:rPr lang="zh-TW" altLang="en-US" sz="20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，並應附加</a:t>
                      </a:r>
                      <a:r>
                        <a:rPr lang="zh-TW" altLang="en-US" sz="20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電子簽章</a:t>
                      </a:r>
                      <a:r>
                        <a:rPr lang="zh-TW" altLang="en-US" sz="20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。</a:t>
                      </a:r>
                      <a:endParaRPr lang="en-US" altLang="zh-TW" sz="2000" dirty="0">
                        <a:solidFill>
                          <a:srgbClr val="0000FF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20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</a:t>
                      </a:r>
                      <a:r>
                        <a:rPr lang="en-US" altLang="zh-TW" sz="20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文書處理手冊十、</a:t>
                      </a:r>
                      <a:r>
                        <a:rPr lang="en-US" altLang="zh-TW" sz="20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)(</a:t>
                      </a:r>
                      <a:r>
                        <a:rPr lang="zh-TW" altLang="en-US" sz="20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實務上常見電子公文對上行文鍵入機關首長職銜</a:t>
                      </a:r>
                      <a:endParaRPr lang="en-US" altLang="zh-TW" sz="20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20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及姓名以示敬；平行文及下行文則留空，亦無不可</a:t>
                      </a:r>
                      <a:r>
                        <a:rPr lang="en-US" altLang="zh-TW" sz="20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87094" marR="87094" marT="43553" marB="43553"/>
                </a:tc>
                <a:tc>
                  <a:txBody>
                    <a:bodyPr/>
                    <a:lstStyle/>
                    <a:p>
                      <a:r>
                        <a:rPr lang="zh-TW" altLang="en-US" sz="2200" b="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各級學校行文教育部稱謂語用「鈞部」；附送語用「檢陳」；期望語用「請鑒核」或「請鑒察」。</a:t>
                      </a:r>
                    </a:p>
                  </a:txBody>
                  <a:tcPr marL="87094" marR="87094" marT="43553" marB="4355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11123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標題 1"/>
          <p:cNvSpPr>
            <a:spLocks noGrp="1"/>
          </p:cNvSpPr>
          <p:nvPr>
            <p:ph type="title"/>
          </p:nvPr>
        </p:nvSpPr>
        <p:spPr>
          <a:xfrm>
            <a:off x="813753" y="-137614"/>
            <a:ext cx="10972800" cy="685044"/>
          </a:xfrm>
        </p:spPr>
        <p:txBody>
          <a:bodyPr/>
          <a:lstStyle/>
          <a:p>
            <a:pPr>
              <a:defRPr/>
            </a:pPr>
            <a:r>
              <a:rPr lang="zh-TW" altLang="en-US" sz="419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公文寫作常見錯誤之用語用字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7509182"/>
              </p:ext>
            </p:extLst>
          </p:nvPr>
        </p:nvGraphicFramePr>
        <p:xfrm>
          <a:off x="168" y="547431"/>
          <a:ext cx="12226897" cy="62715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66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99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0718"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j-cs"/>
                        </a:rPr>
                        <a:t>常見錯誤</a:t>
                      </a:r>
                    </a:p>
                  </a:txBody>
                  <a:tcPr marL="87094" marR="87094" marT="43553" marB="435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正確用法</a:t>
                      </a:r>
                    </a:p>
                  </a:txBody>
                  <a:tcPr marL="87094" marR="87094" marT="43553" marB="435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備註</a:t>
                      </a:r>
                    </a:p>
                  </a:txBody>
                  <a:tcPr marL="87094" marR="87094" marT="43553" marB="4355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2013"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公文文末仍出現或蓋用「授權單位主管決行」字樣</a:t>
                      </a:r>
                      <a:endParaRPr lang="en-US" altLang="zh-TW" sz="22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87094" marR="87094" marT="43553" marB="43553"/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zh-TW" altLang="en-US" sz="22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分層負責寫入之使用時機，公文以章戳註明或繕印「授權單位主管決行」字樣，係依「行政機關分層負責實施要項」規定辦理，惟該實施要項已於</a:t>
                      </a:r>
                      <a:r>
                        <a:rPr lang="en-US" altLang="zh-TW" sz="22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96</a:t>
                      </a:r>
                      <a:r>
                        <a:rPr lang="zh-TW" altLang="en-US" sz="22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en-US" altLang="zh-TW" sz="22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r>
                        <a:rPr lang="zh-TW" altLang="en-US" sz="22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22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r>
                        <a:rPr lang="zh-TW" altLang="en-US" sz="22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日停止適用。</a:t>
                      </a:r>
                      <a:endParaRPr lang="en-US" altLang="zh-TW" sz="2200" dirty="0">
                        <a:solidFill>
                          <a:srgbClr val="0000FF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87094" marR="87094" marT="43553" marB="43553"/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endParaRPr lang="zh-TW" altLang="en-US" sz="2200" dirty="0">
                        <a:solidFill>
                          <a:srgbClr val="0070C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87094" marR="87094" marT="43553" marB="4355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4706"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限期公文</a:t>
                      </a:r>
                      <a:r>
                        <a:rPr lang="en-US" altLang="zh-TW" sz="22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如文到</a:t>
                      </a:r>
                      <a:r>
                        <a:rPr lang="en-US" altLang="zh-TW" sz="22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15</a:t>
                      </a:r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日內見復</a:t>
                      </a:r>
                      <a:r>
                        <a:rPr lang="en-US" altLang="zh-TW" sz="22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之速別欄：普通件</a:t>
                      </a:r>
                      <a:r>
                        <a:rPr lang="en-US" altLang="zh-TW" sz="22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速件</a:t>
                      </a:r>
                      <a:r>
                        <a:rPr lang="en-US" altLang="zh-TW" sz="22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最速件</a:t>
                      </a:r>
                      <a:endParaRPr lang="en-US" altLang="zh-TW" sz="22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87094" marR="87094" marT="43553" marB="43553"/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zh-TW" altLang="en-US" sz="22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訂有辦理或復文期限者，請在「主旨」內敘明，此即「限期公文」，限期公文之速別欄應留空，不必填列普通件</a:t>
                      </a:r>
                      <a:r>
                        <a:rPr lang="en-US" altLang="zh-TW" sz="22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altLang="en-US" sz="22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速件</a:t>
                      </a:r>
                      <a:r>
                        <a:rPr lang="en-US" altLang="zh-TW" sz="22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altLang="en-US" sz="22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最速件。</a:t>
                      </a:r>
                    </a:p>
                  </a:txBody>
                  <a:tcPr marL="87094" marR="87094" marT="43553" marB="43553"/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en-US" altLang="zh-TW" sz="22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2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行政院</a:t>
                      </a:r>
                      <a:r>
                        <a:rPr lang="en-US" altLang="zh-TW" sz="22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112</a:t>
                      </a:r>
                      <a:r>
                        <a:rPr lang="zh-TW" altLang="en-US" sz="22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en-US" altLang="zh-TW" sz="22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r>
                        <a:rPr lang="zh-TW" altLang="en-US" sz="22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月文書處理手冊三十一、（二）</a:t>
                      </a:r>
                      <a:r>
                        <a:rPr lang="en-US" altLang="zh-TW" sz="22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P.24–25)</a:t>
                      </a:r>
                    </a:p>
                  </a:txBody>
                  <a:tcPr marL="87094" marR="87094" marT="43553" marB="4355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3555"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公文邀請各部</a:t>
                      </a:r>
                      <a:r>
                        <a:rPr lang="en-US" altLang="zh-TW" sz="22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會</a:t>
                      </a:r>
                      <a:r>
                        <a:rPr lang="en-US" altLang="zh-TW" sz="22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kumimoji="0" lang="zh-TW" alt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縣</a:t>
                      </a:r>
                      <a:r>
                        <a:rPr kumimoji="0" lang="en-US" altLang="zh-TW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kumimoji="0" lang="zh-TW" alt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市</a:t>
                      </a:r>
                      <a:r>
                        <a:rPr kumimoji="0" lang="en-US" altLang="zh-TW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  <a:r>
                        <a:rPr kumimoji="0" lang="zh-TW" alt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政府、大專校院</a:t>
                      </a:r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參加會議，主旨中寫「請貴單位派員參加」有誤</a:t>
                      </a:r>
                      <a:endParaRPr lang="en-US" altLang="zh-TW" sz="22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87094" marR="87094" marT="43553" marB="43553"/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en-US" altLang="zh-TW" sz="22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</a:t>
                      </a:r>
                      <a:r>
                        <a:rPr lang="zh-TW" altLang="en-US" sz="22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正本包含多種類別之受文者，不應以「貴單位」稱呼。</a:t>
                      </a:r>
                      <a:endParaRPr lang="en-US" altLang="zh-TW" sz="2200" dirty="0">
                        <a:solidFill>
                          <a:srgbClr val="0000FF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lnSpc>
                          <a:spcPts val="2500"/>
                        </a:lnSpc>
                      </a:pPr>
                      <a:r>
                        <a:rPr lang="en-US" altLang="zh-TW" sz="22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</a:t>
                      </a:r>
                      <a:r>
                        <a:rPr lang="zh-TW" altLang="en-US" sz="22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如受文者全部是單位而無機關時，方可使用「貴單位」。</a:t>
                      </a:r>
                    </a:p>
                    <a:p>
                      <a:pPr>
                        <a:lnSpc>
                          <a:spcPts val="2500"/>
                        </a:lnSpc>
                      </a:pPr>
                      <a:r>
                        <a:rPr lang="en-US" altLang="zh-TW" sz="22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3.</a:t>
                      </a:r>
                      <a:r>
                        <a:rPr lang="zh-TW" altLang="en-US" sz="22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應為「請貴部（會、府、校）派員參加」。</a:t>
                      </a:r>
                      <a:endParaRPr lang="en-US" altLang="zh-TW" sz="2200" dirty="0">
                        <a:solidFill>
                          <a:srgbClr val="0000FF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lnSpc>
                          <a:spcPts val="2500"/>
                        </a:lnSpc>
                      </a:pPr>
                      <a:r>
                        <a:rPr lang="en-US" altLang="zh-TW" sz="22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4.</a:t>
                      </a:r>
                      <a:r>
                        <a:rPr lang="zh-TW" altLang="en-US" sz="22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亦可無須稱呼，「請派員參加」即可。</a:t>
                      </a:r>
                    </a:p>
                  </a:txBody>
                  <a:tcPr marL="87094" marR="87094" marT="43553" marB="43553"/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endParaRPr lang="en-US" altLang="zh-TW" sz="2200" dirty="0">
                        <a:solidFill>
                          <a:srgbClr val="0070C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87094" marR="87094" marT="43553" marB="4355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0770">
                <a:tc>
                  <a:txBody>
                    <a:bodyPr/>
                    <a:lstStyle/>
                    <a:p>
                      <a:pPr marL="0" marR="0" lvl="0" indent="0" algn="l" defTabSz="914328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「中山路</a:t>
                      </a:r>
                      <a:r>
                        <a:rPr kumimoji="0" lang="en-US" altLang="zh-TW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101</a:t>
                      </a:r>
                      <a:r>
                        <a:rPr kumimoji="0" lang="zh-TW" alt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號</a:t>
                      </a:r>
                      <a:r>
                        <a:rPr kumimoji="0" lang="en-US" altLang="zh-TW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5F</a:t>
                      </a:r>
                      <a:r>
                        <a:rPr kumimoji="0" lang="zh-TW" alt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」</a:t>
                      </a:r>
                    </a:p>
                    <a:p>
                      <a:pPr marL="0" marR="0" lvl="0" indent="0" algn="l" defTabSz="914328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「</a:t>
                      </a:r>
                      <a:r>
                        <a:rPr kumimoji="0" lang="en-US" altLang="zh-TW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Email</a:t>
                      </a:r>
                      <a:r>
                        <a:rPr kumimoji="0" lang="zh-TW" alt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為</a:t>
                      </a:r>
                      <a:r>
                        <a:rPr kumimoji="0" lang="en-US" altLang="zh-TW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……</a:t>
                      </a:r>
                      <a:r>
                        <a:rPr kumimoji="0" lang="zh-TW" alt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」</a:t>
                      </a:r>
                    </a:p>
                    <a:p>
                      <a:pPr marL="0" marR="0" lvl="0" indent="0" algn="l" defTabSz="914328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「保留</a:t>
                      </a:r>
                      <a:r>
                        <a:rPr kumimoji="0" lang="en-US" altLang="zh-TW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6M</a:t>
                      </a:r>
                      <a:r>
                        <a:rPr kumimoji="0" lang="zh-TW" alt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長度」</a:t>
                      </a:r>
                    </a:p>
                    <a:p>
                      <a:pPr marL="0" marR="0" lvl="0" indent="0" algn="l" defTabSz="914328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「</a:t>
                      </a:r>
                      <a:r>
                        <a:rPr kumimoji="0" lang="en-US" altLang="zh-TW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cm2</a:t>
                      </a:r>
                      <a:r>
                        <a:rPr kumimoji="0" lang="zh-TW" alt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」「</a:t>
                      </a:r>
                      <a:r>
                        <a:rPr kumimoji="0" lang="en-US" altLang="zh-TW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TEL</a:t>
                      </a:r>
                      <a:r>
                        <a:rPr kumimoji="0" lang="zh-TW" alt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」</a:t>
                      </a:r>
                    </a:p>
                  </a:txBody>
                  <a:tcPr marL="87094" marR="87094" marT="43553" marB="43553"/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zh-TW" altLang="en-US" sz="22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應為「中山路</a:t>
                      </a:r>
                      <a:r>
                        <a:rPr lang="en-US" altLang="zh-TW" sz="22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101</a:t>
                      </a:r>
                      <a:r>
                        <a:rPr lang="zh-TW" altLang="en-US" sz="22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號</a:t>
                      </a:r>
                      <a:r>
                        <a:rPr lang="en-US" altLang="zh-TW" sz="22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r>
                        <a:rPr lang="zh-TW" altLang="en-US" sz="22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樓」</a:t>
                      </a:r>
                    </a:p>
                    <a:p>
                      <a:pPr>
                        <a:lnSpc>
                          <a:spcPts val="2500"/>
                        </a:lnSpc>
                      </a:pPr>
                      <a:r>
                        <a:rPr lang="zh-TW" altLang="en-US" sz="22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「電子信箱為</a:t>
                      </a:r>
                      <a:r>
                        <a:rPr lang="en-US" altLang="zh-TW" sz="22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……</a:t>
                      </a:r>
                      <a:r>
                        <a:rPr lang="zh-TW" altLang="en-US" sz="22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」</a:t>
                      </a:r>
                    </a:p>
                    <a:p>
                      <a:pPr>
                        <a:lnSpc>
                          <a:spcPts val="2500"/>
                        </a:lnSpc>
                      </a:pPr>
                      <a:r>
                        <a:rPr lang="zh-TW" altLang="en-US" sz="22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「保留</a:t>
                      </a:r>
                      <a:r>
                        <a:rPr lang="en-US" altLang="zh-TW" sz="22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r>
                        <a:rPr lang="zh-TW" altLang="en-US" sz="22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公尺長度」</a:t>
                      </a:r>
                    </a:p>
                    <a:p>
                      <a:pPr>
                        <a:lnSpc>
                          <a:spcPts val="2500"/>
                        </a:lnSpc>
                      </a:pPr>
                      <a:r>
                        <a:rPr lang="zh-TW" altLang="en-US" sz="22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「平方公分」「電話」</a:t>
                      </a:r>
                    </a:p>
                  </a:txBody>
                  <a:tcPr marL="87094" marR="87094" marT="43553" marB="43553"/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zh-TW" altLang="en-US" sz="22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公文文字使用中文，勿摻用英文表達。</a:t>
                      </a:r>
                    </a:p>
                  </a:txBody>
                  <a:tcPr marL="87094" marR="87094" marT="43553" marB="4355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340961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標題 1"/>
          <p:cNvSpPr>
            <a:spLocks noGrp="1"/>
          </p:cNvSpPr>
          <p:nvPr>
            <p:ph type="title"/>
          </p:nvPr>
        </p:nvSpPr>
        <p:spPr>
          <a:xfrm>
            <a:off x="813753" y="-137614"/>
            <a:ext cx="10972800" cy="685044"/>
          </a:xfrm>
        </p:spPr>
        <p:txBody>
          <a:bodyPr/>
          <a:lstStyle/>
          <a:p>
            <a:pPr>
              <a:defRPr/>
            </a:pPr>
            <a:r>
              <a:rPr lang="zh-TW" altLang="en-US" sz="419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公文寫作常見錯誤之用語用字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4001593"/>
              </p:ext>
            </p:extLst>
          </p:nvPr>
        </p:nvGraphicFramePr>
        <p:xfrm>
          <a:off x="168" y="547431"/>
          <a:ext cx="12226897" cy="71238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66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09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07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0718"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j-cs"/>
                        </a:rPr>
                        <a:t>常見錯誤</a:t>
                      </a:r>
                    </a:p>
                  </a:txBody>
                  <a:tcPr marL="87094" marR="87094" marT="43553" marB="435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正確用法</a:t>
                      </a:r>
                    </a:p>
                  </a:txBody>
                  <a:tcPr marL="87094" marR="87094" marT="43553" marB="435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備註</a:t>
                      </a:r>
                    </a:p>
                  </a:txBody>
                  <a:tcPr marL="87094" marR="87094" marT="43553" marB="4355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20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TW" altLang="en-US" sz="28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公文說明段引據寫作方法有誤</a:t>
                      </a:r>
                      <a:br>
                        <a:rPr lang="zh-TW" altLang="en-US" sz="28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endParaRPr lang="en-US" altLang="zh-TW" sz="28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87094" marR="87094" marT="43553" marB="4355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全引</a:t>
                      </a: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：將全部抄引，公文製作方式為</a:t>
                      </a: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冒號＋引號，</a:t>
                      </a: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例如：</a:t>
                      </a:r>
                      <a:endParaRPr kumimoji="0" lang="en-US" altLang="zh-TW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    ○○法第</a:t>
                      </a:r>
                      <a:r>
                        <a:rPr kumimoji="0" lang="en-US" altLang="zh-TW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00</a:t>
                      </a: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條規定</a:t>
                      </a:r>
                      <a:r>
                        <a:rPr kumimoji="0" lang="zh-TW" alt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：「</a:t>
                      </a: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○○○○○○○○</a:t>
                      </a:r>
                      <a:r>
                        <a:rPr kumimoji="0" lang="zh-TW" alt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」。</a:t>
                      </a:r>
                      <a:endParaRPr kumimoji="0" lang="en-US" altLang="zh-TW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節引</a:t>
                      </a: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：即重要部分用引號原文照錄，不重要文字用</a:t>
                      </a: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刪節</a:t>
                      </a:r>
                      <a:endParaRPr kumimoji="0" lang="en-US" altLang="zh-TW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    號</a:t>
                      </a:r>
                      <a:r>
                        <a:rPr kumimoji="0" lang="en-US" altLang="zh-TW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……</a:t>
                      </a: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（用</a:t>
                      </a:r>
                      <a:r>
                        <a:rPr kumimoji="0" lang="en-US" altLang="zh-TW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6</a:t>
                      </a: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個點）</a:t>
                      </a: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表達，因此不得刪改原文。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撮引</a:t>
                      </a: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：將撮要簡述，於文首加「</a:t>
                      </a: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略以</a:t>
                      </a: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」、「</a:t>
                      </a: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略開</a:t>
                      </a: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」、</a:t>
                      </a:r>
                      <a:endParaRPr kumimoji="0" lang="en-US" altLang="zh-TW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   「</a:t>
                      </a: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略云</a:t>
                      </a:r>
                      <a:r>
                        <a:rPr kumimoji="0" lang="en-US" altLang="zh-TW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</a:t>
                      </a: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」、「</a:t>
                      </a: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略稱</a:t>
                      </a: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」、「</a:t>
                      </a: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略謂</a:t>
                      </a: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」等文字再加註</a:t>
                      </a:r>
                      <a:endParaRPr kumimoji="0" lang="en-US" altLang="zh-TW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   「</a:t>
                      </a: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，</a:t>
                      </a: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」後簡單敘述。</a:t>
                      </a: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可刪改原文</a:t>
                      </a: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，但</a:t>
                      </a: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不能變更原意</a:t>
                      </a:r>
                      <a:endParaRPr kumimoji="0" lang="en-US" altLang="zh-TW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    。</a:t>
                      </a: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「</a:t>
                      </a: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略以</a:t>
                      </a: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」用字以扼要引敘來文或法令條文等較</a:t>
                      </a:r>
                      <a:endParaRPr kumimoji="0" lang="en-US" altLang="zh-TW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單引</a:t>
                      </a: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：一文只引敘一件法條或文號。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複引</a:t>
                      </a: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：一文輾轉連引多件法條或文號。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簡引</a:t>
                      </a: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：僅引敘來文日期、發文字號、文別、案由或附件，</a:t>
                      </a:r>
                      <a:endParaRPr kumimoji="0" lang="en-US" altLang="zh-TW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    不引正文</a:t>
                      </a:r>
                    </a:p>
                    <a:p>
                      <a:pPr>
                        <a:lnSpc>
                          <a:spcPts val="2500"/>
                        </a:lnSpc>
                      </a:pPr>
                      <a:endParaRPr lang="en-US" altLang="zh-TW" sz="2400" dirty="0">
                        <a:solidFill>
                          <a:srgbClr val="0000FF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87094" marR="87094" marT="43553" marB="43553"/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endParaRPr lang="zh-TW" altLang="en-US" sz="2200" dirty="0">
                        <a:solidFill>
                          <a:srgbClr val="0070C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87094" marR="87094" marT="43553" marB="4355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4706"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endParaRPr lang="en-US" altLang="zh-TW" sz="22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87094" marR="87094" marT="43553" marB="43553"/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endParaRPr lang="zh-TW" altLang="en-US" sz="2200" dirty="0">
                        <a:solidFill>
                          <a:srgbClr val="0000FF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87094" marR="87094" marT="43553" marB="43553"/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endParaRPr lang="en-US" altLang="zh-TW" sz="2200" dirty="0">
                        <a:solidFill>
                          <a:srgbClr val="0070C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87094" marR="87094" marT="43553" marB="4355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669131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98412" y="-54244"/>
            <a:ext cx="10973102" cy="965743"/>
          </a:xfrm>
        </p:spPr>
        <p:txBody>
          <a:bodyPr/>
          <a:lstStyle/>
          <a:p>
            <a:r>
              <a:rPr lang="zh-TW" altLang="zh-TW" sz="4400" dirty="0">
                <a:solidFill>
                  <a:srgbClr val="000000"/>
                </a:solidFill>
                <a:ea typeface="標楷體" panose="03000509000000000000" pitchFamily="65" charset="-120"/>
                <a:cs typeface="新細明體" panose="02020500000000000000" pitchFamily="18" charset="-120"/>
                <a:hlinkClick r:id="" action="ppaction://noaction"/>
              </a:rPr>
              <a:t>有關公文撰寫附件</a:t>
            </a:r>
            <a:r>
              <a:rPr lang="zh-TW" altLang="en-US" sz="4400" dirty="0">
                <a:solidFill>
                  <a:srgbClr val="000000"/>
                </a:solidFill>
                <a:ea typeface="標楷體" panose="03000509000000000000" pitchFamily="65" charset="-120"/>
                <a:cs typeface="新細明體" panose="02020500000000000000" pitchFamily="18" charset="-120"/>
                <a:hlinkClick r:id="" action="ppaction://noaction"/>
              </a:rPr>
              <a:t>製作</a:t>
            </a:r>
            <a:r>
              <a:rPr lang="zh-TW" altLang="zh-TW" sz="4400" dirty="0">
                <a:solidFill>
                  <a:srgbClr val="000000"/>
                </a:solidFill>
                <a:ea typeface="標楷體" panose="03000509000000000000" pitchFamily="65" charset="-120"/>
                <a:cs typeface="新細明體" panose="02020500000000000000" pitchFamily="18" charset="-120"/>
                <a:hlinkClick r:id="" action="ppaction://noaction"/>
              </a:rPr>
              <a:t>說明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84641" y="911499"/>
            <a:ext cx="11052024" cy="5698528"/>
          </a:xfrm>
        </p:spPr>
        <p:txBody>
          <a:bodyPr/>
          <a:lstStyle/>
          <a:p>
            <a:pPr>
              <a:lnSpc>
                <a:spcPts val="3000"/>
              </a:lnSpc>
              <a:spcAft>
                <a:spcPts val="0"/>
              </a:spcAft>
            </a:pPr>
            <a:r>
              <a:rPr lang="zh-TW" altLang="zh-TW" sz="28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依「文書處理手冊」第</a:t>
            </a:r>
            <a:r>
              <a:rPr lang="en-US" altLang="zh-TW" sz="28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31</a:t>
            </a:r>
            <a:r>
              <a:rPr lang="zh-TW" altLang="zh-TW" sz="28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點（四）規定「附件」：請註明</a:t>
            </a:r>
            <a:r>
              <a:rPr lang="zh-TW" altLang="zh-TW" sz="2800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內容名稱</a:t>
            </a:r>
            <a:r>
              <a:rPr lang="zh-TW" altLang="zh-TW" sz="28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zh-TW" sz="2800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媒體型式</a:t>
            </a:r>
            <a:r>
              <a:rPr lang="zh-TW" altLang="zh-TW" sz="28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zh-TW" sz="2800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數量</a:t>
            </a:r>
            <a:r>
              <a:rPr lang="zh-TW" altLang="zh-TW" sz="28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及</a:t>
            </a:r>
            <a:r>
              <a:rPr lang="zh-TW" altLang="zh-TW" sz="2800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其他有關字樣</a:t>
            </a:r>
            <a:r>
              <a:rPr lang="zh-TW" altLang="zh-TW" sz="28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ts val="3000"/>
              </a:lnSpc>
              <a:spcAft>
                <a:spcPts val="0"/>
              </a:spcAft>
            </a:pPr>
            <a:r>
              <a:rPr lang="zh-TW" altLang="zh-TW" sz="28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附件欄位應註明</a:t>
            </a:r>
            <a:r>
              <a:rPr lang="zh-TW" altLang="en-US" sz="2800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內容</a:t>
            </a:r>
            <a:r>
              <a:rPr lang="zh-TW" altLang="zh-TW" sz="2800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名稱</a:t>
            </a:r>
            <a:r>
              <a:rPr lang="zh-TW" altLang="zh-TW" sz="28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zh-TW" sz="2800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媒體型式</a:t>
            </a:r>
            <a:r>
              <a:rPr lang="zh-TW" altLang="zh-TW" sz="28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zh-TW" sz="2800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數量</a:t>
            </a:r>
            <a:r>
              <a:rPr lang="zh-TW" altLang="zh-TW" sz="28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  <a:p>
            <a:pPr lvl="0">
              <a:lnSpc>
                <a:spcPts val="3000"/>
              </a:lnSpc>
              <a:spcAft>
                <a:spcPts val="0"/>
              </a:spcAft>
            </a:pPr>
            <a:r>
              <a:rPr lang="zh-TW" altLang="en-US" sz="2800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附件：</a:t>
            </a:r>
            <a:r>
              <a:rPr lang="zh-TW" altLang="en-US" sz="2800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en-US" altLang="zh-TW" sz="2800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112</a:t>
            </a:r>
            <a:r>
              <a:rPr lang="zh-TW" altLang="en-US" sz="2800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年國家永續發展獎選拔表揚計畫」及報名表各</a:t>
            </a:r>
            <a:r>
              <a:rPr lang="en-US" altLang="zh-TW" sz="2800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sz="2800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份</a:t>
            </a:r>
            <a:endParaRPr lang="en-US" altLang="zh-TW" sz="2800" kern="1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lvl="0" indent="0">
              <a:lnSpc>
                <a:spcPts val="3000"/>
              </a:lnSpc>
              <a:spcAft>
                <a:spcPts val="0"/>
              </a:spcAft>
              <a:buNone/>
            </a:pPr>
            <a:r>
              <a:rPr lang="zh-TW" altLang="en-US" sz="2800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  </a:t>
            </a:r>
            <a:r>
              <a:rPr lang="en-US" altLang="zh-TW" sz="2800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(112S0010010_1120035496.pdf</a:t>
            </a:r>
            <a:r>
              <a:rPr lang="zh-TW" altLang="en-US" sz="2800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800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112S0010010_1120035495.pdf)</a:t>
            </a:r>
          </a:p>
          <a:p>
            <a:pPr>
              <a:lnSpc>
                <a:spcPts val="3000"/>
              </a:lnSpc>
              <a:spcAft>
                <a:spcPts val="0"/>
              </a:spcAft>
            </a:pPr>
            <a:r>
              <a:rPr lang="zh-TW" altLang="en-US" sz="2800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亦得以「如主旨」、「如說明三」等代替。</a:t>
            </a:r>
            <a:endParaRPr lang="en-US" altLang="zh-TW" sz="2800" kern="1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  <a:spcAft>
                <a:spcPts val="0"/>
              </a:spcAft>
            </a:pPr>
            <a:r>
              <a:rPr lang="zh-TW" altLang="en-US" sz="28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不得書寫「</a:t>
            </a:r>
            <a:r>
              <a:rPr lang="zh-TW" altLang="en-US" sz="2800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如文</a:t>
            </a:r>
            <a:r>
              <a:rPr lang="zh-TW" altLang="en-US" sz="28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」或「</a:t>
            </a:r>
            <a:r>
              <a:rPr lang="zh-TW" altLang="en-US" sz="2800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無</a:t>
            </a:r>
            <a:r>
              <a:rPr lang="zh-TW" altLang="en-US" sz="28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」</a:t>
            </a:r>
            <a:endParaRPr lang="en-US" altLang="zh-TW" sz="2800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  <a:spcAft>
                <a:spcPts val="0"/>
              </a:spcAft>
            </a:pPr>
            <a:r>
              <a:rPr lang="zh-TW" altLang="en-US" sz="28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於</a:t>
            </a:r>
            <a:r>
              <a:rPr lang="zh-TW" altLang="en-US" sz="2800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主旨段</a:t>
            </a:r>
            <a:r>
              <a:rPr lang="zh-TW" altLang="en-US" sz="28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註明附件名稱時，</a:t>
            </a:r>
            <a:r>
              <a:rPr lang="zh-TW" altLang="en-US" sz="2800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上行文</a:t>
            </a:r>
            <a:r>
              <a:rPr lang="zh-TW" altLang="en-US" sz="28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使用「</a:t>
            </a:r>
            <a:r>
              <a:rPr lang="zh-TW" altLang="en-US" sz="2800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檢陳</a:t>
            </a:r>
            <a:r>
              <a:rPr lang="zh-TW" altLang="en-US" sz="28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」；</a:t>
            </a:r>
            <a:r>
              <a:rPr lang="zh-TW" altLang="en-US" sz="2800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平行文</a:t>
            </a:r>
            <a:r>
              <a:rPr lang="zh-TW" altLang="en-US" sz="28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及</a:t>
            </a:r>
            <a:r>
              <a:rPr lang="zh-TW" altLang="en-US" sz="2800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下行文</a:t>
            </a:r>
            <a:r>
              <a:rPr lang="zh-TW" altLang="en-US" sz="28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使用「</a:t>
            </a:r>
            <a:r>
              <a:rPr lang="zh-TW" altLang="en-US" sz="2800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檢送</a:t>
            </a:r>
            <a:r>
              <a:rPr lang="zh-TW" altLang="en-US" sz="28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」。</a:t>
            </a:r>
            <a:endParaRPr lang="en-US" altLang="zh-TW" sz="2800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  <a:spcAft>
                <a:spcPts val="0"/>
              </a:spcAft>
            </a:pPr>
            <a:r>
              <a:rPr lang="zh-TW" altLang="en-US" sz="28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於</a:t>
            </a:r>
            <a:r>
              <a:rPr lang="zh-TW" altLang="en-US" sz="2800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說明段</a:t>
            </a:r>
            <a:r>
              <a:rPr lang="zh-TW" altLang="en-US" sz="28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註明附件名稱時，不管</a:t>
            </a:r>
            <a:r>
              <a:rPr lang="zh-TW" altLang="en-US" sz="2800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上行文、平行文或下行文</a:t>
            </a:r>
            <a:r>
              <a:rPr lang="zh-TW" altLang="en-US" sz="28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一律使用「</a:t>
            </a:r>
            <a:r>
              <a:rPr lang="zh-TW" altLang="en-US" sz="2800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檢附</a:t>
            </a:r>
            <a:r>
              <a:rPr lang="zh-TW" altLang="en-US" sz="28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」</a:t>
            </a:r>
            <a:r>
              <a:rPr lang="en-US" altLang="zh-TW" sz="28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800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後註明附件名稱、數量</a:t>
            </a:r>
            <a:r>
              <a:rPr lang="en-US" altLang="zh-TW" sz="28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8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800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  <a:spcAft>
                <a:spcPts val="0"/>
              </a:spcAft>
            </a:pPr>
            <a:r>
              <a:rPr lang="zh-TW" altLang="en-US" sz="2800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已在主旨段註明附件名稱時</a:t>
            </a:r>
            <a:r>
              <a:rPr lang="zh-TW" altLang="en-US" sz="28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2800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無須於說明段重複贅述</a:t>
            </a:r>
            <a:r>
              <a:rPr lang="zh-TW" altLang="en-US" sz="28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800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  <a:spcAft>
                <a:spcPts val="0"/>
              </a:spcAft>
            </a:pPr>
            <a:endParaRPr lang="en-US" altLang="zh-TW" sz="2800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  <a:spcAft>
                <a:spcPts val="0"/>
              </a:spcAft>
            </a:pPr>
            <a:endParaRPr lang="en-US" altLang="zh-TW" sz="2800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  <a:spcAft>
                <a:spcPts val="0"/>
              </a:spcAft>
            </a:pPr>
            <a:endParaRPr lang="en-US" altLang="zh-TW" sz="2800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lnSpc>
                <a:spcPts val="3000"/>
              </a:lnSpc>
              <a:spcAft>
                <a:spcPts val="0"/>
              </a:spcAft>
              <a:buNone/>
            </a:pPr>
            <a:endParaRPr lang="zh-TW" altLang="zh-TW" sz="2800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07254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標題 1"/>
          <p:cNvSpPr>
            <a:spLocks noGrp="1"/>
          </p:cNvSpPr>
          <p:nvPr>
            <p:ph type="title"/>
          </p:nvPr>
        </p:nvSpPr>
        <p:spPr>
          <a:xfrm>
            <a:off x="608089" y="1"/>
            <a:ext cx="12191664" cy="75460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zh-TW" altLang="en-US" sz="4401" dirty="0">
                <a:ea typeface="標楷體" pitchFamily="65" charset="-120"/>
              </a:rPr>
              <a:t>公文主旨段期望語寫作方法</a:t>
            </a:r>
            <a:endParaRPr lang="zh-TW" altLang="en-US" sz="4401" dirty="0"/>
          </a:p>
        </p:txBody>
      </p:sp>
      <p:sp>
        <p:nvSpPr>
          <p:cNvPr id="146435" name="內容版面配置區 2"/>
          <p:cNvSpPr>
            <a:spLocks noGrp="1"/>
          </p:cNvSpPr>
          <p:nvPr>
            <p:ph idx="1"/>
          </p:nvPr>
        </p:nvSpPr>
        <p:spPr>
          <a:xfrm>
            <a:off x="31712" y="93840"/>
            <a:ext cx="12132856" cy="7804934"/>
          </a:xfrm>
        </p:spPr>
        <p:txBody>
          <a:bodyPr/>
          <a:lstStyle/>
          <a:p>
            <a:pPr marL="342872" indent="-342872" eaLnBrk="1" hangingPunct="1">
              <a:lnSpc>
                <a:spcPts val="1618"/>
              </a:lnSpc>
              <a:buNone/>
              <a:defRPr/>
            </a:pPr>
            <a:r>
              <a:rPr lang="zh-TW" altLang="zh-TW" sz="2096" dirty="0">
                <a:latin typeface="標楷體" panose="03000509000000000000" pitchFamily="65" charset="-120"/>
                <a:ea typeface="標楷體" panose="03000509000000000000" pitchFamily="65" charset="-120"/>
              </a:rPr>
              <a:t>受文者：</a:t>
            </a:r>
            <a:r>
              <a:rPr lang="zh-TW" altLang="zh-TW" sz="1905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905" dirty="0">
                <a:latin typeface="標楷體" panose="03000509000000000000" pitchFamily="65" charset="-120"/>
                <a:ea typeface="標楷體" panose="03000509000000000000" pitchFamily="65" charset="-120"/>
              </a:rPr>
              <a:t> </a:t>
            </a:r>
            <a:endParaRPr lang="zh-TW" altLang="zh-TW" sz="1905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872" indent="-342872" eaLnBrk="1" hangingPunct="1">
              <a:lnSpc>
                <a:spcPts val="1238"/>
              </a:lnSpc>
              <a:buNone/>
              <a:defRPr/>
            </a:pPr>
            <a:r>
              <a:rPr lang="zh-TW" altLang="zh-TW" sz="1524" dirty="0">
                <a:latin typeface="標楷體" panose="03000509000000000000" pitchFamily="65" charset="-120"/>
                <a:ea typeface="標楷體" panose="03000509000000000000" pitchFamily="65" charset="-120"/>
              </a:rPr>
              <a:t>發文日期：中華民國</a:t>
            </a:r>
            <a:r>
              <a:rPr lang="en-US" altLang="zh-TW" sz="1524" dirty="0">
                <a:latin typeface="標楷體" panose="03000509000000000000" pitchFamily="65" charset="-120"/>
                <a:ea typeface="標楷體" panose="03000509000000000000" pitchFamily="65" charset="-120"/>
              </a:rPr>
              <a:t>113</a:t>
            </a:r>
            <a:r>
              <a:rPr lang="zh-TW" altLang="zh-TW" sz="1524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1524" dirty="0">
                <a:latin typeface="標楷體" panose="03000509000000000000" pitchFamily="65" charset="-120"/>
                <a:ea typeface="標楷體" panose="03000509000000000000" pitchFamily="65" charset="-120"/>
              </a:rPr>
              <a:t>00</a:t>
            </a:r>
            <a:r>
              <a:rPr lang="zh-TW" altLang="zh-TW" sz="1524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1524" dirty="0">
                <a:latin typeface="標楷體" panose="03000509000000000000" pitchFamily="65" charset="-120"/>
                <a:ea typeface="標楷體" panose="03000509000000000000" pitchFamily="65" charset="-120"/>
              </a:rPr>
              <a:t>00</a:t>
            </a:r>
            <a:r>
              <a:rPr lang="zh-TW" altLang="zh-TW" sz="1524" dirty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</a:p>
          <a:p>
            <a:pPr marL="342872" indent="-342872" eaLnBrk="1" hangingPunct="1">
              <a:lnSpc>
                <a:spcPts val="1238"/>
              </a:lnSpc>
              <a:buNone/>
              <a:defRPr/>
            </a:pPr>
            <a:r>
              <a:rPr lang="zh-TW" altLang="zh-TW" sz="1524" dirty="0">
                <a:latin typeface="標楷體" panose="03000509000000000000" pitchFamily="65" charset="-120"/>
                <a:ea typeface="標楷體" panose="03000509000000000000" pitchFamily="65" charset="-120"/>
              </a:rPr>
              <a:t>發文字號：○○○字</a:t>
            </a:r>
            <a:r>
              <a:rPr lang="zh-TW" altLang="en-US" sz="1524" dirty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1524" dirty="0">
                <a:latin typeface="標楷體" panose="03000509000000000000" pitchFamily="65" charset="-120"/>
                <a:ea typeface="標楷體" panose="03000509000000000000" pitchFamily="65" charset="-120"/>
              </a:rPr>
              <a:t>11300000000</a:t>
            </a:r>
            <a:r>
              <a:rPr lang="zh-TW" altLang="zh-TW" sz="1524" dirty="0">
                <a:latin typeface="標楷體" panose="03000509000000000000" pitchFamily="65" charset="-120"/>
                <a:ea typeface="標楷體" panose="03000509000000000000" pitchFamily="65" charset="-120"/>
              </a:rPr>
              <a:t>號</a:t>
            </a:r>
          </a:p>
          <a:p>
            <a:pPr marL="342872" indent="-342872" eaLnBrk="1" hangingPunct="1">
              <a:lnSpc>
                <a:spcPts val="1238"/>
              </a:lnSpc>
              <a:buNone/>
              <a:defRPr/>
            </a:pPr>
            <a:r>
              <a:rPr lang="zh-TW" altLang="zh-TW" sz="1524" dirty="0">
                <a:latin typeface="標楷體" panose="03000509000000000000" pitchFamily="65" charset="-120"/>
                <a:ea typeface="標楷體" panose="03000509000000000000" pitchFamily="65" charset="-120"/>
              </a:rPr>
              <a:t>速別：</a:t>
            </a:r>
            <a:r>
              <a:rPr lang="zh-TW" altLang="en-US" sz="1524" dirty="0">
                <a:latin typeface="標楷體" panose="03000509000000000000" pitchFamily="65" charset="-120"/>
                <a:ea typeface="標楷體" panose="03000509000000000000" pitchFamily="65" charset="-120"/>
              </a:rPr>
              <a:t>普通件</a:t>
            </a:r>
            <a:endParaRPr lang="zh-TW" altLang="zh-TW" sz="1524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872" indent="-342872" eaLnBrk="1" hangingPunct="1">
              <a:lnSpc>
                <a:spcPts val="1238"/>
              </a:lnSpc>
              <a:buNone/>
              <a:defRPr/>
            </a:pPr>
            <a:r>
              <a:rPr lang="zh-TW" altLang="zh-TW" sz="1524" dirty="0">
                <a:latin typeface="標楷體" panose="03000509000000000000" pitchFamily="65" charset="-120"/>
                <a:ea typeface="標楷體" panose="03000509000000000000" pitchFamily="65" charset="-120"/>
              </a:rPr>
              <a:t>密等及解密條件或保密期限：</a:t>
            </a:r>
          </a:p>
          <a:p>
            <a:pPr marL="342872" indent="-342872" eaLnBrk="1" hangingPunct="1">
              <a:lnSpc>
                <a:spcPts val="1238"/>
              </a:lnSpc>
              <a:buNone/>
              <a:defRPr/>
            </a:pPr>
            <a:r>
              <a:rPr lang="zh-TW" altLang="zh-TW" sz="1524" dirty="0">
                <a:latin typeface="標楷體" panose="03000509000000000000" pitchFamily="65" charset="-120"/>
                <a:ea typeface="標楷體" panose="03000509000000000000" pitchFamily="65" charset="-120"/>
              </a:rPr>
              <a:t>附件：</a:t>
            </a:r>
          </a:p>
          <a:p>
            <a:pPr marL="342872" indent="-342872" eaLnBrk="1" hangingPunct="1">
              <a:lnSpc>
                <a:spcPts val="1618"/>
              </a:lnSpc>
              <a:buNone/>
              <a:defRPr/>
            </a:pPr>
            <a:r>
              <a:rPr lang="zh-TW" altLang="zh-TW" sz="2096" dirty="0">
                <a:latin typeface="標楷體" panose="03000509000000000000" pitchFamily="65" charset="-120"/>
                <a:ea typeface="標楷體" panose="03000509000000000000" pitchFamily="65" charset="-120"/>
              </a:rPr>
              <a:t>主旨：</a:t>
            </a:r>
            <a:r>
              <a:rPr lang="zh-TW" altLang="zh-TW" sz="2096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zh-TW" altLang="zh-TW" sz="2096" b="1" dirty="0">
                <a:latin typeface="標楷體" panose="03000509000000000000" pitchFamily="65" charset="-120"/>
                <a:ea typeface="標楷體" panose="03000509000000000000" pitchFamily="65" charset="-120"/>
              </a:rPr>
              <a:t>起首語＋</a:t>
            </a:r>
            <a:r>
              <a:rPr lang="zh-TW" altLang="en-US" sz="2096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本案</a:t>
            </a:r>
            <a:r>
              <a:rPr lang="zh-TW" altLang="zh-TW" sz="2096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主要意旨＋</a:t>
            </a:r>
            <a:r>
              <a:rPr lang="zh-TW" altLang="zh-TW" sz="2096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期望語</a:t>
            </a:r>
            <a:r>
              <a:rPr lang="zh-TW" altLang="zh-TW" sz="2096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＜</a:t>
            </a:r>
            <a:r>
              <a:rPr lang="en-US" altLang="zh-TW" sz="2096" b="1" dirty="0">
                <a:latin typeface="標楷體" panose="03000509000000000000" pitchFamily="65" charset="-120"/>
                <a:ea typeface="標楷體" panose="03000509000000000000" pitchFamily="65" charset="-120"/>
              </a:rPr>
              <a:t>50</a:t>
            </a:r>
            <a:r>
              <a:rPr lang="zh-TW" altLang="zh-TW" sz="2096" b="1" dirty="0">
                <a:latin typeface="標楷體" panose="03000509000000000000" pitchFamily="65" charset="-120"/>
                <a:ea typeface="標楷體" panose="03000509000000000000" pitchFamily="65" charset="-120"/>
              </a:rPr>
              <a:t>個字</a:t>
            </a:r>
            <a:r>
              <a:rPr lang="zh-TW" altLang="zh-TW" sz="2096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r>
              <a:rPr lang="zh-TW" altLang="en-US" sz="2096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指公文主旨最後用以表示請求及期望之語詞</a:t>
            </a:r>
            <a:r>
              <a:rPr lang="zh-TW" altLang="zh-TW" sz="2096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  <a:p>
            <a:pPr marL="342872" indent="-342872" eaLnBrk="1" hangingPunct="1">
              <a:lnSpc>
                <a:spcPts val="1618"/>
              </a:lnSpc>
              <a:defRPr/>
            </a:pPr>
            <a:endPara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119098"/>
              </p:ext>
            </p:extLst>
          </p:nvPr>
        </p:nvGraphicFramePr>
        <p:xfrm>
          <a:off x="-584" y="1664208"/>
          <a:ext cx="12073713" cy="5917587"/>
        </p:xfrm>
        <a:graphic>
          <a:graphicData uri="http://schemas.openxmlformats.org/drawingml/2006/table">
            <a:tbl>
              <a:tblPr/>
              <a:tblGrid>
                <a:gridCol w="3983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72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73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358">
                <a:tc>
                  <a:txBody>
                    <a:bodyPr/>
                    <a:lstStyle>
                      <a:lvl1pPr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上行文期望語</a:t>
                      </a:r>
                      <a:endParaRPr kumimoji="0" lang="zh-TW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62" marR="91462" marT="45732" marB="45732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平行文期望語</a:t>
                      </a:r>
                      <a:endParaRPr kumimoji="0" lang="zh-TW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62" marR="91462" marT="45732" marB="45732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下行文期望語</a:t>
                      </a:r>
                      <a:endParaRPr kumimoji="0" lang="zh-TW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62" marR="91462" marT="45732" marB="45732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440">
                <a:tc>
                  <a:txBody>
                    <a:bodyPr/>
                    <a:lstStyle>
                      <a:lvl1pPr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5885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請鑒核</a:t>
                      </a:r>
                      <a:r>
                        <a:rPr kumimoji="0" lang="zh-TW" alt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（報核案件）</a:t>
                      </a:r>
                      <a:endParaRPr kumimoji="0" lang="en-US" altLang="zh-TW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  <a:p>
                      <a:pPr marL="0" marR="0" lvl="0" indent="0" algn="l" defTabSz="95885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（請求上級審查並決定准否辦理、執行）</a:t>
                      </a:r>
                      <a:endParaRPr kumimoji="0" lang="zh-TW" alt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62" marR="91462" marT="45732" marB="45732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請查照 </a:t>
                      </a:r>
                      <a:r>
                        <a:rPr kumimoji="0" lang="zh-TW" alt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（請平行機關知照、照會、知悉）</a:t>
                      </a:r>
                      <a:endParaRPr kumimoji="0" lang="en-US" altLang="zh-TW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請查照備案 </a:t>
                      </a:r>
                      <a:r>
                        <a:rPr kumimoji="0" lang="zh-TW" alt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（請平行機關知悉＋存查）   </a:t>
                      </a:r>
                      <a:endParaRPr kumimoji="0" lang="en-US" altLang="zh-TW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（請求同級機關或不相隸屬機關知悉、瞭解）</a:t>
                      </a:r>
                      <a:endParaRPr kumimoji="0" lang="zh-TW" alt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62" marR="91462" marT="45732" marB="45732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請查照 </a:t>
                      </a:r>
                      <a:r>
                        <a:rPr kumimoji="0" lang="zh-TW" alt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（請下級機關知照、知悉）</a:t>
                      </a:r>
                      <a:r>
                        <a:rPr kumimoji="0" lang="zh-TW" alt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（請下級機關知照、知悉、照會）</a:t>
                      </a:r>
                      <a:endParaRPr kumimoji="0" lang="en-US" altLang="zh-TW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62" marR="91462" marT="45732" marB="45732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2440">
                <a:tc>
                  <a:txBody>
                    <a:bodyPr/>
                    <a:lstStyle>
                      <a:lvl1pPr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defTabSz="9588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defTabSz="9588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5885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敬請核示</a:t>
                      </a:r>
                      <a:r>
                        <a:rPr kumimoji="0" lang="zh-TW" alt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（請示案件）</a:t>
                      </a:r>
                      <a:endParaRPr kumimoji="0" lang="en-US" altLang="zh-TW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  <a:p>
                      <a:pPr marL="0" marR="0" lvl="0" indent="0" algn="l" defTabSz="95885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（請求上級審核並指示方法以便遵行）</a:t>
                      </a:r>
                      <a:endParaRPr kumimoji="0" lang="en-US" altLang="zh-TW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  <a:p>
                      <a:pPr marL="0" marR="0" lvl="0" indent="0" algn="l" defTabSz="95885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請核准賜復</a:t>
                      </a:r>
                      <a:r>
                        <a:rPr kumimoji="0" lang="zh-TW" altLang="en-US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 （核准＋回復） </a:t>
                      </a:r>
                      <a:endParaRPr kumimoji="0" lang="zh-TW" alt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62" marR="91462" marT="45732" marB="45732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請詧照</a:t>
                      </a:r>
                      <a:r>
                        <a:rPr kumimoji="0" lang="zh-TW" alt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kumimoji="0" lang="zh-TW" alt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請查照 </a:t>
                      </a:r>
                      <a:r>
                        <a:rPr kumimoji="0" lang="en-US" altLang="zh-TW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(</a:t>
                      </a:r>
                      <a:r>
                        <a:rPr kumimoji="0" lang="zh-TW" alt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kumimoji="0" lang="zh-TW" alt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請斜行機關知悉、瞭解用</a:t>
                      </a:r>
                      <a:r>
                        <a:rPr kumimoji="0" lang="en-US" altLang="zh-TW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)</a:t>
                      </a:r>
                      <a:endParaRPr kumimoji="0" lang="en-US" altLang="zh-TW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（請不相隸屬但地位較高之機關知悉，如行政部門對立法院、司法院、考試院、監察院）</a:t>
                      </a:r>
                      <a:endParaRPr kumimoji="0" lang="zh-TW" alt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62" marR="91462" marT="45732" marB="45732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請照辦請切實照辦</a:t>
                      </a:r>
                      <a:endParaRPr kumimoji="0" lang="en-US" altLang="zh-TW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（請下級機關知悉後，並照案辦理）</a:t>
                      </a:r>
                      <a:endParaRPr kumimoji="0" lang="en-US" altLang="zh-TW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62" marR="91462" marT="45732" marB="45732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24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請備查</a:t>
                      </a:r>
                      <a:r>
                        <a:rPr kumimoji="0" lang="zh-TW" alt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（知悉存查案件） </a:t>
                      </a:r>
                      <a:endParaRPr kumimoji="0" lang="en-US" altLang="zh-TW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請核備</a:t>
                      </a:r>
                      <a:r>
                        <a:rPr kumimoji="0" lang="zh-TW" alt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（存查案件但上級保留審核權限） </a:t>
                      </a:r>
                      <a:r>
                        <a:rPr kumimoji="0" lang="zh-TW" alt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（請求上級知悉並歸檔留供查考）</a:t>
                      </a:r>
                      <a:endParaRPr kumimoji="0" lang="zh-TW" alt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62" marR="91462" marT="45732" marB="45732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請查照辦理、請查照轉知</a:t>
                      </a:r>
                      <a:r>
                        <a:rPr kumimoji="0" lang="zh-TW" alt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（知悉＋</a:t>
                      </a:r>
                      <a:r>
                        <a:rPr kumimoji="0" lang="zh-TW" alt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</a:rPr>
                        <a:t>辦理） </a:t>
                      </a:r>
                      <a:endParaRPr kumimoji="0" lang="en-US" altLang="zh-TW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（請同級機關或不相隸屬機關知悉，並請其</a:t>
                      </a:r>
                      <a:endParaRPr kumimoji="0" lang="en-US" altLang="zh-TW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    </a:t>
                      </a:r>
                      <a:r>
                        <a:rPr kumimoji="0" lang="zh-TW" alt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依照辦理）</a:t>
                      </a:r>
                      <a:endParaRPr kumimoji="0" lang="zh-TW" alt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62" marR="91462" marT="45732" marB="45732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請轉行照辦、請查照轉知</a:t>
                      </a:r>
                      <a:endParaRPr kumimoji="0" lang="en-US" altLang="zh-TW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（請下級機關轉行所屬照案辦理）</a:t>
                      </a:r>
                      <a:endParaRPr kumimoji="0" lang="en-US" altLang="zh-TW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1462" marR="91462" marT="45732" marB="45732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99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請鑒察</a:t>
                      </a:r>
                      <a:r>
                        <a:rPr kumimoji="0" lang="zh-TW" alt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（僅供上級知悉、瞭解用） </a:t>
                      </a:r>
                      <a:endParaRPr kumimoji="0" lang="en-US" altLang="zh-TW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（請求上級知悉其已依照辦理）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※</a:t>
                      </a:r>
                      <a:r>
                        <a:rPr kumimoji="0" lang="zh-TW" alt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hlinkClick r:id="" action="ppaction://noaction"/>
                        </a:rPr>
                        <a:t>為表示尊敬，請字之前得加「敬」字， 期望語不須挪抬</a:t>
                      </a:r>
                      <a:endParaRPr kumimoji="0" lang="zh-TW" alt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1462" marR="91462" marT="45732" marB="45732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hlinkClick r:id="" action="ppaction://noaction"/>
                        </a:rPr>
                        <a:t>請查照見復、請查照辦理見復</a:t>
                      </a:r>
                      <a:r>
                        <a:rPr kumimoji="0" lang="zh-TW" alt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（知悉＋回復） </a:t>
                      </a:r>
                      <a:endParaRPr kumimoji="0" lang="en-US" altLang="zh-TW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請查照惠予同意、請查照惠復</a:t>
                      </a:r>
                      <a:r>
                        <a:rPr kumimoji="0" lang="zh-TW" altLang="en-US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（知悉＋</a:t>
                      </a:r>
                      <a:r>
                        <a:rPr kumimoji="0" lang="zh-TW" altLang="en-US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同意） </a:t>
                      </a:r>
                      <a:endParaRPr kumimoji="0" lang="en-US" altLang="zh-TW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（請同級機關或不相隸屬機關知悉，並請</a:t>
                      </a:r>
                      <a:endParaRPr kumimoji="0" lang="en-US" altLang="zh-TW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     其查明後回復）</a:t>
                      </a:r>
                      <a:endParaRPr kumimoji="0" lang="en-US" altLang="zh-TW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※</a:t>
                      </a:r>
                      <a:r>
                        <a:rPr kumimoji="0" lang="zh-TW" alt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hlinkClick r:id="" action="ppaction://noaction"/>
                        </a:rPr>
                        <a:t>請字之前不得加「惠」字，因「惠」</a:t>
                      </a:r>
                      <a:endParaRPr kumimoji="0" lang="en-US" altLang="zh-TW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hlinkClick r:id="" action="ppaction://noaction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hlinkClick r:id="" action="ppaction://noaction"/>
                        </a:rPr>
                        <a:t>   </a:t>
                      </a:r>
                      <a:r>
                        <a:rPr kumimoji="0" lang="zh-TW" alt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hlinkClick r:id="" action="ppaction://noaction"/>
                        </a:rPr>
                        <a:t> 字不當助動詞，期望語不須挪抬</a:t>
                      </a:r>
                      <a:endParaRPr kumimoji="0" lang="zh-TW" alt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62" marR="91462" marT="45732" marB="45732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請查照見復、請查照辦理見復</a:t>
                      </a:r>
                      <a:endParaRPr kumimoji="0" lang="en-US" altLang="zh-TW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（請下級機關照案辦理，並作後續</a:t>
                      </a:r>
                      <a:endParaRPr kumimoji="0" lang="en-US" altLang="zh-TW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    </a:t>
                      </a:r>
                      <a:r>
                        <a:rPr kumimoji="0" lang="zh-TW" alt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報告答復）</a:t>
                      </a:r>
                      <a:endParaRPr kumimoji="0" lang="en-US" altLang="zh-TW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※</a:t>
                      </a:r>
                      <a:r>
                        <a:rPr kumimoji="0" lang="zh-TW" alt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為表指揮監督關係，請字得改為「希」字，期望語不須挪抬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62" marR="91462" marT="45732" marB="45732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126105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25526" y="1300689"/>
            <a:ext cx="10973102" cy="60444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6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第四講</a:t>
            </a:r>
            <a:endParaRPr lang="en-US" altLang="zh-TW" sz="66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sz="6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公文實務案例解析</a:t>
            </a:r>
          </a:p>
          <a:p>
            <a:pPr marL="0" indent="0" algn="ctr">
              <a:buNone/>
            </a:pPr>
            <a:endParaRPr lang="zh-TW" altLang="en-US" sz="60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endParaRPr lang="en-US" altLang="zh-TW" sz="60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8304544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5" name="文字方塊 10"/>
          <p:cNvSpPr txBox="1">
            <a:spLocks noChangeArrowheads="1"/>
          </p:cNvSpPr>
          <p:nvPr/>
        </p:nvSpPr>
        <p:spPr bwMode="auto">
          <a:xfrm>
            <a:off x="41406" y="24126"/>
            <a:ext cx="12150594" cy="5224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國立中科實驗高級中學 函</a:t>
            </a:r>
            <a:endParaRPr kumimoji="0" lang="en-US" altLang="zh-TW" sz="24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受文者：國家科學及技術委員會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中部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科學園區管理局</a:t>
            </a:r>
            <a:endParaRPr lang="en-US" altLang="zh-TW" sz="2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發文日期：中華民國</a:t>
            </a:r>
            <a:r>
              <a:rPr lang="en-US" altLang="zh-TW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113</a:t>
            </a: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發文字號：中科高秘字第</a:t>
            </a:r>
            <a:r>
              <a:rPr lang="en-US" altLang="zh-TW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1130006731</a:t>
            </a: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號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速別：普通件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密等及解密條件或保密期限：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附件：中科實中</a:t>
            </a:r>
            <a:r>
              <a:rPr lang="en-US" altLang="zh-TW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114</a:t>
            </a: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學年度國小部新生招生簡章核定 </a:t>
            </a:r>
            <a:r>
              <a:rPr lang="en-US" altLang="zh-TW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(A102V0000U_1130006731_ATTACH1.pdf)</a:t>
            </a:r>
          </a:p>
          <a:p>
            <a:pPr fontAlgn="base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1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主旨：檢陳本校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114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學年度國小部新生招生簡章一份，敬請鈞局惠允協助公告周知，請鑒核。</a:t>
            </a:r>
          </a:p>
          <a:p>
            <a:endParaRPr lang="en-US" altLang="zh-TW" sz="2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說明：</a:t>
            </a: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一、依教育部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113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19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日臺教授國字第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1130076067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號核定函辦理。</a:t>
            </a: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二、當年度年齡滿六足歲並符合本校報名資格者，務必於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114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日（星期一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至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24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日（星期五）至</a:t>
            </a:r>
            <a:endParaRPr lang="en-US" altLang="zh-TW" sz="2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endParaRPr lang="en-US" altLang="zh-TW" sz="2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本校國小部新生報名網站進行線上報名作業，網址及詳細報名方式請參閱簡章（如附件）規定。</a:t>
            </a:r>
            <a:endParaRPr lang="en-US" altLang="zh-TW" sz="2000" kern="1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正本：國家科學及技術委員會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中部</a:t>
            </a: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科學園區管理局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副本：本校校長室</a:t>
            </a:r>
          </a:p>
          <a:p>
            <a:pPr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zh-TW" sz="2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898848" y="2222741"/>
            <a:ext cx="3421297" cy="2987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5381757" y="2195292"/>
            <a:ext cx="464862" cy="32623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14" name="文字方塊 15"/>
          <p:cNvSpPr txBox="1">
            <a:spLocks noChangeArrowheads="1"/>
          </p:cNvSpPr>
          <p:nvPr/>
        </p:nvSpPr>
        <p:spPr bwMode="auto">
          <a:xfrm>
            <a:off x="4763314" y="1736260"/>
            <a:ext cx="62275" cy="21418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zh-TW" altLang="en-US" sz="1715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文字方塊 24"/>
          <p:cNvSpPr txBox="1">
            <a:spLocks noChangeArrowheads="1"/>
          </p:cNvSpPr>
          <p:nvPr/>
        </p:nvSpPr>
        <p:spPr bwMode="auto">
          <a:xfrm>
            <a:off x="890184" y="3423996"/>
            <a:ext cx="790834" cy="33520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zh-TW" altLang="en-US" sz="1715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776629" y="1736260"/>
            <a:ext cx="3915443" cy="24031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1570182" y="2521911"/>
            <a:ext cx="374996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en-US" altLang="zh-TW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114</a:t>
            </a: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學年度國小部新生招生簡章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kumimoji="1" lang="zh-TW" altLang="en-US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5395201" y="2574824"/>
            <a:ext cx="57684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altLang="zh-TW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份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4896831" y="1690948"/>
            <a:ext cx="3927663" cy="3077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zh-TW" altLang="en-US" sz="1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1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中科實中</a:t>
            </a:r>
            <a:r>
              <a:rPr lang="en-US" altLang="zh-TW" sz="1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114</a:t>
            </a:r>
            <a:r>
              <a:rPr lang="zh-TW" altLang="en-US" sz="1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學年度國小部新生招生簡章</a:t>
            </a:r>
            <a:r>
              <a:rPr lang="zh-TW" altLang="en-US" sz="1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kumimoji="1" lang="en-US" altLang="zh-TW" sz="1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kumimoji="1" lang="zh-TW" altLang="en-US" sz="1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份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335685" y="5862542"/>
            <a:ext cx="10323079" cy="83099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按「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乙份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」或「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一份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」一詞之使用，「文書處理手冊」並無規定，惟實務上「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乙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份」與「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一份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」二者均有使用。另依「文書處理手冊」附錄</a:t>
            </a:r>
            <a:r>
              <a:rPr lang="en-US" altLang="zh-TW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之「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公文書橫式書寫數字使用原則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」第</a:t>
            </a:r>
            <a:r>
              <a:rPr lang="en-US" altLang="zh-TW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點規定，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數字用語具統計意義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（如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計量單位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）者，使用阿拉伯數字，是以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份數可以「</a:t>
            </a:r>
            <a:r>
              <a:rPr lang="en-US" altLang="zh-TW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份」表示較為清楚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行政院</a:t>
            </a:r>
            <a:r>
              <a:rPr lang="en-US" altLang="zh-TW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96.6.28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院長電子信箱文書處理相關釋例</a:t>
            </a:r>
            <a:r>
              <a:rPr lang="en-US" altLang="zh-TW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1600" kern="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872155" y="3791607"/>
            <a:ext cx="861953" cy="3385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本年度</a:t>
            </a:r>
            <a:endParaRPr lang="zh-TW" altLang="en-US" sz="1600" dirty="0">
              <a:solidFill>
                <a:srgbClr val="0000FF"/>
              </a:solidFill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3618025" y="722757"/>
            <a:ext cx="3741630" cy="83099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1600" kern="0" dirty="0">
                <a:solidFill>
                  <a:srgbClr val="0000FF"/>
                </a:solidFill>
                <a:latin typeface=""/>
              </a:rPr>
              <a:t>「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附件」：請註明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內容名稱、媒體型式、數量及其他有關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字樣。</a:t>
            </a:r>
            <a:r>
              <a:rPr lang="en-US" altLang="zh-TW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文書處理手冊三十一、</a:t>
            </a:r>
            <a:r>
              <a:rPr lang="en-US" altLang="zh-TW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TW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))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。本案例應加填「</a:t>
            </a:r>
            <a:r>
              <a:rPr lang="en-US" altLang="zh-TW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份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」。</a:t>
            </a:r>
            <a:endParaRPr lang="zh-TW" altLang="en-US" sz="1600" kern="0" dirty="0">
              <a:solidFill>
                <a:srgbClr val="33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7475109" y="4252658"/>
            <a:ext cx="2929412" cy="15973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fontAlgn="base" hangingPunct="0">
              <a:lnSpc>
                <a:spcPts val="17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公文重要口訣：</a:t>
            </a:r>
            <a:endParaRPr lang="en-US" altLang="zh-TW" sz="1600" kern="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0" fontAlgn="base" hangingPunct="0">
              <a:lnSpc>
                <a:spcPts val="17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公文寫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本年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不寫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今年、當年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endParaRPr lang="en-US" altLang="zh-TW" sz="1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0" fontAlgn="base" hangingPunct="0">
              <a:lnSpc>
                <a:spcPts val="17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寫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不寫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；寫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不寫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endParaRPr lang="en-US" altLang="zh-TW" sz="1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0" fontAlgn="base" hangingPunct="0">
              <a:lnSpc>
                <a:spcPts val="17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寫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不寫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；寫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得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不寫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endParaRPr lang="en-US" altLang="zh-TW" sz="1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0" fontAlgn="base" hangingPunct="0">
              <a:lnSpc>
                <a:spcPts val="17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寫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不寫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；寫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爰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不寫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於是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；寫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至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不寫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到</a:t>
            </a:r>
            <a:endParaRPr kumimoji="1" lang="zh-TW" altLang="en-US" sz="1600" dirty="0">
              <a:solidFill>
                <a:srgbClr val="FF0000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7475109" y="390335"/>
            <a:ext cx="4601436" cy="12464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鈞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─ 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有隸屬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關係的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下級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機關對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上級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機關用之。</a:t>
            </a:r>
            <a:endParaRPr lang="en-US" altLang="zh-TW" sz="1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1800"/>
              </a:lnSpc>
            </a:pP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貴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─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平行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機關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相互間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用之。</a:t>
            </a:r>
            <a:endParaRPr lang="en-US" altLang="zh-TW" sz="1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1800"/>
              </a:lnSpc>
            </a:pP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臺端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─機關對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人民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，或機關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首長對部屬</a:t>
            </a:r>
            <a:endParaRPr lang="en-US" altLang="zh-TW" sz="1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1800"/>
              </a:lnSpc>
            </a:pP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本案例因正本行文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中部科學園區管理局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屬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上行文</a:t>
            </a:r>
            <a:endParaRPr lang="en-US" altLang="zh-TW" sz="1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1800"/>
              </a:lnSpc>
            </a:pP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應書寫「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鈞局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</a:p>
        </p:txBody>
      </p:sp>
      <p:sp>
        <p:nvSpPr>
          <p:cNvPr id="18" name="文字方塊 17"/>
          <p:cNvSpPr txBox="1">
            <a:spLocks noChangeArrowheads="1"/>
          </p:cNvSpPr>
          <p:nvPr/>
        </p:nvSpPr>
        <p:spPr bwMode="auto">
          <a:xfrm>
            <a:off x="6068291" y="2167663"/>
            <a:ext cx="526474" cy="35386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zh-TW" altLang="en-US" sz="1715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文字方塊 19"/>
          <p:cNvSpPr txBox="1">
            <a:spLocks noChangeArrowheads="1"/>
          </p:cNvSpPr>
          <p:nvPr/>
        </p:nvSpPr>
        <p:spPr bwMode="auto">
          <a:xfrm>
            <a:off x="6624655" y="2167664"/>
            <a:ext cx="487346" cy="35386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zh-TW" altLang="en-US" sz="1715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890184" y="4798856"/>
            <a:ext cx="6083542" cy="96436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上行文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期望語用「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請鑒核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」、「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請核示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」、「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請鑒察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」、「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請備查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en-US" altLang="zh-TW" sz="1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1700"/>
              </a:lnSpc>
            </a:pP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平行文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期望語用「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請查照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」、「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請查照辦理見復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」、「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請查照惠復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en-US" altLang="zh-TW" sz="1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1700"/>
              </a:lnSpc>
            </a:pP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下行文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期望語用「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請查照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」、「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希照辦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en-US" altLang="zh-TW" sz="1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1700"/>
              </a:lnSpc>
            </a:pP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本案例屬對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平行文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期望語用「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請查照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」或「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請查照辦理見復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6116703" y="2552613"/>
            <a:ext cx="3119661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對上行文使用「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敬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」用以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示尊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endParaRPr lang="en-US" altLang="zh-TW" sz="1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平行文不宜使用「敬」</a:t>
            </a:r>
          </a:p>
        </p:txBody>
      </p:sp>
    </p:spTree>
    <p:extLst>
      <p:ext uri="{BB962C8B-B14F-4D97-AF65-F5344CB8AC3E}">
        <p14:creationId xmlns:p14="http://schemas.microsoft.com/office/powerpoint/2010/main" val="19272833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5" name="文字方塊 10"/>
          <p:cNvSpPr txBox="1">
            <a:spLocks noChangeArrowheads="1"/>
          </p:cNvSpPr>
          <p:nvPr/>
        </p:nvSpPr>
        <p:spPr bwMode="auto">
          <a:xfrm>
            <a:off x="41406" y="24126"/>
            <a:ext cx="12150594" cy="547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國立中科實驗高級中學 函</a:t>
            </a:r>
            <a:endParaRPr kumimoji="0" lang="en-US" altLang="zh-TW" sz="24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受文者：國家科學及技術委員會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南部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科學園區管理局</a:t>
            </a:r>
            <a:endParaRPr lang="en-US" altLang="zh-TW" sz="2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發文日期：中華民國</a:t>
            </a:r>
            <a:r>
              <a:rPr lang="en-US" altLang="zh-TW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109</a:t>
            </a: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發文字號：中科高教字第</a:t>
            </a:r>
            <a:r>
              <a:rPr lang="en-US" altLang="zh-TW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1090001652</a:t>
            </a: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號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速別：普通件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密等及解密條件或保密期限：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附件：</a:t>
            </a:r>
            <a:r>
              <a:rPr lang="en-US" altLang="zh-TW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A_109</a:t>
            </a: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學年度單獨招生簡章</a:t>
            </a:r>
            <a:r>
              <a:rPr lang="en-US" altLang="zh-TW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1090304</a:t>
            </a: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核定公告版 </a:t>
            </a:r>
            <a:r>
              <a:rPr lang="en-US" altLang="zh-TW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(1090001652-0-0.pdf)</a:t>
            </a:r>
          </a:p>
          <a:p>
            <a:pPr fontAlgn="base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1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主旨：檢送本校高中部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109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學年度免試入學單獨招生入學簡章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份，如附件，敬請貴單位惠予公告周知，請查</a:t>
            </a:r>
            <a:endParaRPr lang="en-US" altLang="zh-TW" sz="2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照。</a:t>
            </a: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說明：</a:t>
            </a: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一、依教育部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109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31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日臺教授國字第 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1090010197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號函核定辦理。</a:t>
            </a: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二、請有意報名者於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109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27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日至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日進行綱路報名，報名網址請於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日後詳本校綱站最新消息。</a:t>
            </a: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三、完成網路報名後須列印報名表及備妥報名文件於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日至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日上午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9:00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至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11:30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以及下午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14:00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至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16:30</a:t>
            </a: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，至本校繳驗文件方屬完成報名，詳細方式請參閱簡章規定。</a:t>
            </a:r>
            <a:endParaRPr lang="en-US" altLang="zh-TW" sz="2000" kern="1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正本：國家科學及技術委員會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南部</a:t>
            </a: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科學園區管理局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副本：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1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zh-TW" sz="2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939636" y="2237402"/>
            <a:ext cx="4895273" cy="2558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14" name="文字方塊 15"/>
          <p:cNvSpPr txBox="1">
            <a:spLocks noChangeArrowheads="1"/>
          </p:cNvSpPr>
          <p:nvPr/>
        </p:nvSpPr>
        <p:spPr bwMode="auto">
          <a:xfrm>
            <a:off x="4827968" y="1751686"/>
            <a:ext cx="62275" cy="21418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zh-TW" altLang="en-US" sz="1715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文字方塊 12"/>
          <p:cNvSpPr txBox="1">
            <a:spLocks noChangeArrowheads="1"/>
          </p:cNvSpPr>
          <p:nvPr/>
        </p:nvSpPr>
        <p:spPr bwMode="auto">
          <a:xfrm>
            <a:off x="8478811" y="2237401"/>
            <a:ext cx="587668" cy="295839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zh-TW" altLang="en-US" sz="1715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9066479" y="2610320"/>
            <a:ext cx="768951" cy="369332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貴局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8004187" y="4100945"/>
            <a:ext cx="171246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altLang="zh-TW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時至</a:t>
            </a:r>
            <a:r>
              <a:rPr lang="en-US" altLang="zh-TW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</a:t>
            </a:r>
            <a:r>
              <a:rPr lang="en-US" altLang="zh-TW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</a:p>
        </p:txBody>
      </p:sp>
      <p:sp>
        <p:nvSpPr>
          <p:cNvPr id="25" name="文字方塊 24"/>
          <p:cNvSpPr txBox="1">
            <a:spLocks noChangeArrowheads="1"/>
          </p:cNvSpPr>
          <p:nvPr/>
        </p:nvSpPr>
        <p:spPr bwMode="auto">
          <a:xfrm>
            <a:off x="9066479" y="2239774"/>
            <a:ext cx="766508" cy="26471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zh-TW" altLang="en-US" sz="1715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文字方塊 18"/>
          <p:cNvSpPr txBox="1">
            <a:spLocks noChangeArrowheads="1"/>
          </p:cNvSpPr>
          <p:nvPr/>
        </p:nvSpPr>
        <p:spPr bwMode="auto">
          <a:xfrm>
            <a:off x="8137559" y="3754539"/>
            <a:ext cx="1431314" cy="263279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zh-TW" altLang="en-US" sz="1715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文字方塊 21"/>
          <p:cNvSpPr txBox="1">
            <a:spLocks noChangeArrowheads="1"/>
          </p:cNvSpPr>
          <p:nvPr/>
        </p:nvSpPr>
        <p:spPr bwMode="auto">
          <a:xfrm>
            <a:off x="10499653" y="3754539"/>
            <a:ext cx="1564906" cy="26328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zh-TW" altLang="en-US" sz="1715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10499653" y="4100945"/>
            <a:ext cx="156490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altLang="zh-TW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時至</a:t>
            </a:r>
            <a:r>
              <a:rPr lang="en-US" altLang="zh-TW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</a:t>
            </a:r>
            <a:r>
              <a:rPr lang="en-US" altLang="zh-TW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5809275" y="583898"/>
            <a:ext cx="2051268" cy="159389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1600" kern="0" dirty="0">
                <a:solidFill>
                  <a:srgbClr val="0000FF"/>
                </a:solidFill>
                <a:latin typeface=""/>
              </a:rPr>
              <a:t>「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附件」：請註明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內容名稱、媒體型式、數量及其他有關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字樣。</a:t>
            </a:r>
            <a:r>
              <a:rPr lang="en-US" altLang="zh-TW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文書處理手冊三十一、</a:t>
            </a:r>
            <a:r>
              <a:rPr lang="en-US" altLang="zh-TW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TW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))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。本案例應加填「</a:t>
            </a:r>
            <a:r>
              <a:rPr lang="en-US" altLang="zh-TW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份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zh-TW" altLang="en-US" sz="1600" kern="0" dirty="0">
              <a:solidFill>
                <a:srgbClr val="33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2684515" y="1337444"/>
            <a:ext cx="3073006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en-US" altLang="zh-TW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109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學年度單獨招生簡章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kumimoji="1" lang="en-US" altLang="zh-TW" sz="1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kumimoji="1" lang="zh-TW" altLang="en-US" sz="1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份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7472261" y="5673262"/>
            <a:ext cx="471331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911889" eaLnBrk="0" fontAlgn="base" hangingPunct="0">
              <a:lnSpc>
                <a:spcPts val="1800"/>
              </a:lnSpc>
              <a:spcBef>
                <a:spcPts val="1000"/>
              </a:spcBef>
              <a:spcAft>
                <a:spcPct val="0"/>
              </a:spcAft>
            </a:pP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有關公文製作時提及時間之表述方式，可採</a:t>
            </a:r>
            <a:r>
              <a:rPr lang="en-US" altLang="zh-TW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小時制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en-US" altLang="zh-TW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24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小時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制，如採行</a:t>
            </a:r>
            <a:r>
              <a:rPr lang="en-US" altLang="zh-TW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小時制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，應冠以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上午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下午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，以資明確，如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上午</a:t>
            </a:r>
            <a:r>
              <a:rPr lang="en-US" altLang="zh-TW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</a:t>
            </a: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下午</a:t>
            </a:r>
            <a:r>
              <a:rPr lang="en-US" altLang="zh-TW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等。</a:t>
            </a:r>
            <a:r>
              <a:rPr lang="en-US" altLang="zh-TW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行政院</a:t>
            </a:r>
            <a:r>
              <a:rPr lang="en-US" altLang="zh-TW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112.5.30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院長電子信箱文書處理相關釋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8555205" y="2610320"/>
            <a:ext cx="434880" cy="369332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737640" y="1722164"/>
            <a:ext cx="4090327" cy="2437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772160" y="2580123"/>
            <a:ext cx="5062749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en-US" altLang="zh-TW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109</a:t>
            </a: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學年度高中部免試入學單獨招生入學簡章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101577" y="4858446"/>
            <a:ext cx="7316942" cy="181588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1600" kern="0" dirty="0">
                <a:solidFill>
                  <a:srgbClr val="7F007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行政院</a:t>
            </a:r>
            <a:r>
              <a:rPr lang="en-US" altLang="zh-TW" sz="1600" kern="0" dirty="0">
                <a:solidFill>
                  <a:srgbClr val="7F007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99</a:t>
            </a:r>
            <a:r>
              <a:rPr lang="zh-TW" altLang="en-US" sz="1600" kern="0" dirty="0">
                <a:solidFill>
                  <a:srgbClr val="7F007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1600" kern="0" dirty="0">
                <a:solidFill>
                  <a:srgbClr val="7F007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1600" kern="0" dirty="0">
                <a:solidFill>
                  <a:srgbClr val="7F007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1600" kern="0" dirty="0">
                <a:solidFill>
                  <a:srgbClr val="7F007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14</a:t>
            </a:r>
            <a:r>
              <a:rPr lang="zh-TW" altLang="en-US" sz="1600" kern="0" dirty="0">
                <a:solidFill>
                  <a:srgbClr val="7F007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日修正文書處理手冊修正草案對照表說明欄七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規定</a:t>
            </a:r>
            <a:r>
              <a:rPr lang="en-US" altLang="zh-TW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基於法規名稱毋須使用引號</a:t>
            </a:r>
            <a:r>
              <a:rPr lang="en-US" altLang="zh-TW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故公文書於寫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法律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名稱或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法規命令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之名稱時</a:t>
            </a:r>
            <a:r>
              <a:rPr lang="en-US" altLang="zh-TW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不再加註引號</a:t>
            </a:r>
            <a:r>
              <a:rPr lang="en-US" altLang="zh-TW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但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行政規則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仍應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加註引號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本案例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招生入學簡章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之名稱屬於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行政規則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故應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加註引號</a:t>
            </a:r>
            <a:r>
              <a:rPr lang="en-US" altLang="zh-TW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</a:p>
          <a:p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法律名稱─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法、律、條例、通則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；不再加註引號</a:t>
            </a:r>
            <a:endParaRPr lang="en-US" altLang="zh-TW" sz="1600" kern="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法規命令名稱─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規程、規則、細則、辦法、綱要、標準、準則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；不再加註引號</a:t>
            </a:r>
            <a:endParaRPr lang="en-US" altLang="zh-TW" sz="1600" kern="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行政規則─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注意事項、作業程序、方案、須知、要點、規章、規定、規範、基準、章程、簡章、簡則、 原則、計畫、表等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應加註引號</a:t>
            </a:r>
          </a:p>
        </p:txBody>
      </p:sp>
      <p:sp>
        <p:nvSpPr>
          <p:cNvPr id="34" name="文字方塊 33"/>
          <p:cNvSpPr txBox="1"/>
          <p:nvPr/>
        </p:nvSpPr>
        <p:spPr>
          <a:xfrm>
            <a:off x="10103635" y="2517834"/>
            <a:ext cx="1938933" cy="95410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zh-TW" altLang="en-US" sz="14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敬詞</a:t>
            </a:r>
            <a:r>
              <a:rPr lang="zh-TW" altLang="en-US" sz="14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是下級機關對上級機關使用，平行機關不宜使用「</a:t>
            </a:r>
            <a:r>
              <a:rPr lang="zh-TW" altLang="en-US" sz="14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敬請</a:t>
            </a:r>
            <a:r>
              <a:rPr lang="zh-TW" altLang="en-US" sz="14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」應使用「</a:t>
            </a:r>
            <a:r>
              <a:rPr lang="zh-TW" altLang="en-US" sz="14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</a:t>
            </a:r>
            <a:r>
              <a:rPr lang="zh-TW" altLang="en-US" sz="14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」即可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7860543" y="202534"/>
            <a:ext cx="4383211" cy="12464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鈞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─ 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有隸屬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關係的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下級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機關對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上級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機關用之。</a:t>
            </a:r>
            <a:endParaRPr lang="en-US" altLang="zh-TW" sz="1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1800"/>
              </a:lnSpc>
            </a:pP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貴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─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平行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機關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相互間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用之。</a:t>
            </a:r>
            <a:endParaRPr lang="en-US" altLang="zh-TW" sz="1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1800"/>
              </a:lnSpc>
            </a:pP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臺端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─機關對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人民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，或機關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首長對部屬</a:t>
            </a:r>
            <a:endParaRPr lang="en-US" altLang="zh-TW" sz="1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1800"/>
              </a:lnSpc>
            </a:pP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本案例因正本行文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南部科學園區管理局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屬於</a:t>
            </a:r>
            <a:endParaRPr lang="en-US" altLang="zh-TW" sz="1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1800"/>
              </a:lnSpc>
            </a:pP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平行文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應書寫「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貴局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8004187" y="1521025"/>
            <a:ext cx="3938431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南部科學園區管理局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屬於中央三級機關，並非單位。應使用貴機關或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貴局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27" name="文字方塊 12"/>
          <p:cNvSpPr txBox="1">
            <a:spLocks noChangeArrowheads="1"/>
          </p:cNvSpPr>
          <p:nvPr/>
        </p:nvSpPr>
        <p:spPr bwMode="auto">
          <a:xfrm>
            <a:off x="11497907" y="2208652"/>
            <a:ext cx="587668" cy="295839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zh-TW" altLang="en-US" sz="1715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5" name="文字方塊 12"/>
          <p:cNvSpPr txBox="1">
            <a:spLocks noChangeArrowheads="1"/>
          </p:cNvSpPr>
          <p:nvPr/>
        </p:nvSpPr>
        <p:spPr bwMode="auto">
          <a:xfrm>
            <a:off x="846411" y="2533240"/>
            <a:ext cx="563028" cy="27461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zh-TW" altLang="en-US" sz="1715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7457453" y="4628391"/>
            <a:ext cx="4713310" cy="96436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上行文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期望語用「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請鑒核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」、「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請鑒察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en-US" altLang="zh-TW" sz="1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1700"/>
              </a:lnSpc>
            </a:pP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平行文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期望語用「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請查照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」、「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請查照辦理見復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en-US" altLang="zh-TW" sz="1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1700"/>
              </a:lnSpc>
            </a:pP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下行文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期望語用「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請查照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」、「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希照辦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en-US" altLang="zh-TW" sz="1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1700"/>
              </a:lnSpc>
            </a:pP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本案例屬對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平行文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期望語用「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請查照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3459646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5" name="文字方塊 10"/>
          <p:cNvSpPr txBox="1">
            <a:spLocks noChangeArrowheads="1"/>
          </p:cNvSpPr>
          <p:nvPr/>
        </p:nvSpPr>
        <p:spPr bwMode="auto">
          <a:xfrm>
            <a:off x="41406" y="24126"/>
            <a:ext cx="12150594" cy="602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國立中科實驗高級中學 函</a:t>
            </a:r>
            <a:endParaRPr kumimoji="0" lang="en-US" altLang="zh-TW" sz="24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受文者：國家科學及技術委員會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南部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科學園區管理局</a:t>
            </a:r>
            <a:endParaRPr lang="en-US" altLang="zh-TW" sz="2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發文日期：中華民國</a:t>
            </a:r>
            <a:r>
              <a:rPr lang="en-US" altLang="zh-TW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113</a:t>
            </a: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25</a:t>
            </a: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endParaRPr lang="en-US" altLang="zh-TW" sz="1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發文字號：中科高教字第</a:t>
            </a:r>
            <a:r>
              <a:rPr lang="en-US" altLang="zh-TW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1130000609</a:t>
            </a: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號</a:t>
            </a:r>
            <a:endParaRPr lang="en-US" altLang="zh-TW" sz="1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速別：普通件</a:t>
            </a:r>
            <a:endParaRPr lang="en-US" altLang="zh-TW" sz="1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密等及解密條件或保密期限：</a:t>
            </a:r>
            <a:endParaRPr lang="en-US" altLang="zh-TW" sz="1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附件：核定公告版</a:t>
            </a:r>
            <a:r>
              <a:rPr lang="en-US" altLang="zh-TW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113</a:t>
            </a: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學年度中科實中單獨招生簡章 </a:t>
            </a:r>
            <a:r>
              <a:rPr lang="en-US" altLang="zh-TW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0111 (A102V0000U_1130000609_ATTACH1.pdf)</a:t>
            </a:r>
          </a:p>
          <a:p>
            <a:pPr fontAlgn="base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1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主旨：檢陳本校高中部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113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學年度免試入學單獨招生入學簡章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份，敬請鈞局惠予公告周知。</a:t>
            </a:r>
          </a:p>
          <a:p>
            <a:endParaRPr lang="en-US" altLang="zh-TW" sz="2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說明：</a:t>
            </a: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一、依教育部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113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日臺教授國字第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1130002283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號函核定辦理。</a:t>
            </a:r>
            <a:endParaRPr lang="en-US" altLang="zh-TW" sz="2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二、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113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學年度免試入學單獨招生入學簡章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份，如附件，本年度 採行線上形式，包含報名、文件繳交以</a:t>
            </a:r>
            <a:endParaRPr lang="en-US" altLang="zh-TW" sz="2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及正備取生之報到， 詳細方式請參照簡章規定。</a:t>
            </a:r>
            <a:endParaRPr lang="en-US" altLang="zh-TW" sz="2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三、請有意報名者於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113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24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日上午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時至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日下午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時， 完成線上報名及線上文件繳交，逾時不受</a:t>
            </a:r>
            <a:endParaRPr lang="en-US" altLang="zh-TW" sz="2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理，報名網址請於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23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日後詳本校網站最新消息。</a:t>
            </a:r>
            <a:endParaRPr lang="en-US" altLang="zh-TW" sz="2000" kern="1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正本：國家科學及技術委員會</a:t>
            </a:r>
            <a:r>
              <a:rPr lang="zh-TW" altLang="en-US" sz="16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中部</a:t>
            </a:r>
            <a:r>
              <a:rPr lang="zh-TW" altLang="en-US" sz="1600" u="sng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科學園區管理局</a:t>
            </a: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、國家科學及技術委員會</a:t>
            </a:r>
            <a:r>
              <a:rPr lang="zh-TW" altLang="en-US" sz="16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南部</a:t>
            </a:r>
            <a:r>
              <a:rPr lang="zh-TW" altLang="en-US" sz="1600" u="sng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科學園區管理局</a:t>
            </a: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1600" u="sng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國家科學及技術委員會</a:t>
            </a:r>
            <a:r>
              <a:rPr lang="zh-TW" altLang="en-US" sz="16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新竹</a:t>
            </a:r>
            <a:r>
              <a:rPr lang="zh-TW" altLang="en-US" sz="1600" u="sng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科學園</a:t>
            </a:r>
            <a:endParaRPr lang="en-US" altLang="zh-TW" sz="1600" u="sng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區管理局</a:t>
            </a:r>
            <a:endParaRPr lang="en-US" altLang="zh-TW" sz="1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副本：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1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zh-TW" sz="2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958109" y="2222026"/>
            <a:ext cx="4867565" cy="3110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14" name="文字方塊 15"/>
          <p:cNvSpPr txBox="1">
            <a:spLocks noChangeArrowheads="1"/>
          </p:cNvSpPr>
          <p:nvPr/>
        </p:nvSpPr>
        <p:spPr bwMode="auto">
          <a:xfrm>
            <a:off x="4772268" y="1747694"/>
            <a:ext cx="62275" cy="21418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zh-TW" altLang="en-US" sz="1715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文字方塊 12"/>
          <p:cNvSpPr txBox="1">
            <a:spLocks noChangeArrowheads="1"/>
          </p:cNvSpPr>
          <p:nvPr/>
        </p:nvSpPr>
        <p:spPr bwMode="auto">
          <a:xfrm>
            <a:off x="854065" y="2237283"/>
            <a:ext cx="587668" cy="295839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zh-TW" altLang="en-US" sz="1715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文字方塊 24"/>
          <p:cNvSpPr txBox="1">
            <a:spLocks noChangeArrowheads="1"/>
          </p:cNvSpPr>
          <p:nvPr/>
        </p:nvSpPr>
        <p:spPr bwMode="auto">
          <a:xfrm>
            <a:off x="7478689" y="2231115"/>
            <a:ext cx="520002" cy="29702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zh-TW" altLang="en-US" sz="1715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文字方塊 18"/>
          <p:cNvSpPr txBox="1">
            <a:spLocks noChangeArrowheads="1"/>
          </p:cNvSpPr>
          <p:nvPr/>
        </p:nvSpPr>
        <p:spPr bwMode="auto">
          <a:xfrm>
            <a:off x="8017917" y="2231115"/>
            <a:ext cx="488774" cy="29702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zh-TW" altLang="en-US" sz="1715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文字方塊 21"/>
          <p:cNvSpPr txBox="1">
            <a:spLocks noChangeArrowheads="1"/>
          </p:cNvSpPr>
          <p:nvPr/>
        </p:nvSpPr>
        <p:spPr bwMode="auto">
          <a:xfrm>
            <a:off x="10071277" y="2190533"/>
            <a:ext cx="149139" cy="306116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zh-TW" altLang="en-US" sz="1715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2882308" y="1304422"/>
            <a:ext cx="2602114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TW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113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學年度單獨招生簡章</a:t>
            </a:r>
            <a:r>
              <a:rPr kumimoji="1" lang="en-US" altLang="zh-TW" sz="1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kumimoji="1" lang="zh-TW" altLang="en-US" sz="1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份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753455" y="1734908"/>
            <a:ext cx="3935751" cy="2141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930025" y="2571856"/>
            <a:ext cx="5008151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en-US" altLang="zh-TW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113</a:t>
            </a: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學年度高中部免試入學單獨招生入學簡章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-18473" y="5082894"/>
            <a:ext cx="7316942" cy="181588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1600" kern="0" dirty="0">
                <a:solidFill>
                  <a:srgbClr val="7F007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行政院</a:t>
            </a:r>
            <a:r>
              <a:rPr lang="en-US" altLang="zh-TW" sz="1600" kern="0" dirty="0">
                <a:solidFill>
                  <a:srgbClr val="7F007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99</a:t>
            </a:r>
            <a:r>
              <a:rPr lang="zh-TW" altLang="en-US" sz="1600" kern="0" dirty="0">
                <a:solidFill>
                  <a:srgbClr val="7F007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1600" kern="0" dirty="0">
                <a:solidFill>
                  <a:srgbClr val="7F007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1600" kern="0" dirty="0">
                <a:solidFill>
                  <a:srgbClr val="7F007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1600" kern="0" dirty="0">
                <a:solidFill>
                  <a:srgbClr val="7F007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14</a:t>
            </a:r>
            <a:r>
              <a:rPr lang="zh-TW" altLang="en-US" sz="1600" kern="0" dirty="0">
                <a:solidFill>
                  <a:srgbClr val="7F007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日修正文書處理手冊修正草案對照表說明欄七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規定</a:t>
            </a:r>
            <a:r>
              <a:rPr lang="en-US" altLang="zh-TW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基於法規名稱毋須使用引號</a:t>
            </a:r>
            <a:r>
              <a:rPr lang="en-US" altLang="zh-TW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故公文書於寫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法律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名稱或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法規命令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之名稱時</a:t>
            </a:r>
            <a:r>
              <a:rPr lang="en-US" altLang="zh-TW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不再加註引號</a:t>
            </a:r>
            <a:r>
              <a:rPr lang="en-US" altLang="zh-TW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但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行政規則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仍應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加註引號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本案例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招生入學簡章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之名稱屬於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行政規則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故應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加註引號</a:t>
            </a:r>
            <a:r>
              <a:rPr lang="en-US" altLang="zh-TW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</a:p>
          <a:p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法律名稱─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法、律、條例、通則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；不再加註引號</a:t>
            </a:r>
            <a:endParaRPr lang="en-US" altLang="zh-TW" sz="1600" kern="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法規命令名稱─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規程、規則、細則、辦法、綱要、標準、準則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；不再加註引號</a:t>
            </a:r>
            <a:endParaRPr lang="en-US" altLang="zh-TW" sz="1600" kern="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行政規則─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注意事項、作業程序、方案、須知、要點、規章、規定、規範、基準、章程、簡章、簡則、 原則、計畫、表等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應加註引號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10306921" y="1826226"/>
            <a:ext cx="1431643" cy="369332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，請鑒核。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10289984" y="2240160"/>
            <a:ext cx="1407835" cy="33855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期望語闕如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zh-TW" altLang="en-US" sz="1600" kern="0" dirty="0">
              <a:solidFill>
                <a:srgbClr val="FF0000"/>
              </a:solidFill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4964761" y="1726105"/>
            <a:ext cx="4888173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主旨之內容結構</a:t>
            </a:r>
            <a:r>
              <a:rPr lang="en-US" altLang="zh-TW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=</a:t>
            </a:r>
            <a:r>
              <a:rPr lang="zh-TW" altLang="en-US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起首語</a:t>
            </a:r>
            <a:r>
              <a:rPr lang="en-US" altLang="zh-TW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本案主要意旨</a:t>
            </a:r>
            <a:r>
              <a:rPr lang="en-US" altLang="zh-TW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期望語</a:t>
            </a:r>
            <a:endParaRPr lang="zh-TW" altLang="en-US" kern="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7438679" y="5962940"/>
            <a:ext cx="3690207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上行文之附送語─「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檢陳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en-US" altLang="zh-TW" sz="1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平行文之附送語─「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檢送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en-US" altLang="zh-TW" sz="1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下行文之附送語─「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檢發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」或「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檢送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en-US" altLang="zh-TW" sz="1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7438679" y="5177176"/>
            <a:ext cx="4152658" cy="7463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上行文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期望語用「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請鑒核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」、「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請鑒察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en-US" altLang="zh-TW" sz="1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1700"/>
              </a:lnSpc>
            </a:pP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平行文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期望語用「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請查照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」、「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請查照見復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en-US" altLang="zh-TW" sz="1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1700"/>
              </a:lnSpc>
            </a:pP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下行文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期望語用「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請查照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」、「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希照辦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en-US" altLang="zh-TW" sz="1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7355891" y="2632327"/>
            <a:ext cx="4318234" cy="5539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鈞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─ 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有隸屬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關係的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下級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機關對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上級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機關用之。</a:t>
            </a:r>
            <a:endParaRPr lang="en-US" altLang="zh-TW" sz="1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1800"/>
              </a:lnSpc>
            </a:pP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貴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─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平行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機關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相互間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用之。</a:t>
            </a:r>
            <a:endParaRPr lang="en-US" altLang="zh-TW" sz="1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6116703" y="489034"/>
            <a:ext cx="5909756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公文一文分行數機關，而該數機關包括有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上行文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平行文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endParaRPr lang="en-US" altLang="zh-TW" sz="1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下行文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時，此時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期望目的語、稱謂語及文末簽署用印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使用原則：</a:t>
            </a:r>
            <a:endParaRPr lang="en-US" altLang="zh-TW" sz="1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副本隨正本原則</a:t>
            </a:r>
            <a:r>
              <a:rPr lang="en-US" altLang="zh-TW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(108.12.12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行政院院長電子信箱文書處理</a:t>
            </a:r>
            <a:endParaRPr lang="en-US" altLang="zh-TW" sz="1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相關釋例</a:t>
            </a:r>
            <a:r>
              <a:rPr lang="en-US" altLang="zh-TW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正本以排列最前面機關為原則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1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2721330" y="4800444"/>
            <a:ext cx="803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上行文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6675126" y="4818919"/>
            <a:ext cx="803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平行文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10787774" y="4838622"/>
            <a:ext cx="803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平行文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5687582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5" name="文字方塊 10"/>
          <p:cNvSpPr txBox="1">
            <a:spLocks noChangeArrowheads="1"/>
          </p:cNvSpPr>
          <p:nvPr/>
        </p:nvSpPr>
        <p:spPr bwMode="auto">
          <a:xfrm>
            <a:off x="41406" y="24126"/>
            <a:ext cx="12150594" cy="6394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國立中科實驗高級中學 函</a:t>
            </a:r>
            <a:endParaRPr kumimoji="0" lang="en-US" altLang="zh-TW" sz="24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受文者：臺中市政府教育局</a:t>
            </a:r>
            <a:endParaRPr lang="en-US" altLang="zh-TW" sz="2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發文日期：中華民國</a:t>
            </a:r>
            <a:r>
              <a:rPr lang="en-US" altLang="zh-TW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107</a:t>
            </a: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26</a:t>
            </a: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發文字號：中科高圖字第</a:t>
            </a:r>
            <a:r>
              <a:rPr lang="en-US" altLang="zh-TW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1070004803</a:t>
            </a: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號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速別：普通件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密等及解密條件或保密期限：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附件：</a:t>
            </a:r>
            <a:r>
              <a:rPr lang="en-US" altLang="zh-TW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A_107</a:t>
            </a: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年中科靜宜外語體驗活動  </a:t>
            </a:r>
            <a:r>
              <a:rPr lang="en-US" altLang="zh-TW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0625(1070004803-0-0.pdf)</a:t>
            </a:r>
          </a:p>
          <a:p>
            <a:pPr fontAlgn="base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1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主旨：本校將於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107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24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日至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26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日舉辦「中科靜宜第二外語體驗活動」，惠請鈞局（處）協助轉知所屬</a:t>
            </a:r>
            <a:endParaRPr lang="en-US" altLang="zh-TW" sz="2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縣市高級中學及國民中學，請鑒查。</a:t>
            </a: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說明：</a:t>
            </a: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一、本活動為培養本國學生寰宇視野及培育國際行動人才，特與靜宜大學外語學院合辦「寰宇視野國際文</a:t>
            </a:r>
            <a:endParaRPr lang="en-US" altLang="zh-TW" sz="2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化講座」暨「靜宜第二外語體驗活動」。</a:t>
            </a: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二、活動舉辦時間及地點：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107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24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日（二）至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26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日（四）假國立中科實驗高級中學辦理。</a:t>
            </a: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三、採個人網路下載表格傳真報名或以學校團體填寫表格傳真報名，活動網址：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https://goo.gl/GqrQFS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四、活動報名截止日期為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16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日（一），請於截止日期前將報名表傳真至本校圖書館並完成報名手續</a:t>
            </a:r>
            <a:endParaRPr lang="en-US" altLang="zh-TW" sz="2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（傳真電話：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(04)2566-7867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），體驗活動諮詢請洽本校圖書館施勇廷教師（聯絡電話：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(04)2568-</a:t>
            </a:r>
          </a:p>
          <a:p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6850#1700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）。</a:t>
            </a:r>
            <a:endParaRPr lang="en-US" altLang="zh-TW" sz="2000" kern="1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zh-TW" sz="1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正本：臺中市政府教育局、彰化縣政府教育處、南投縣政府教育處、苗栗縣政府教育處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副本：靜宜大學</a:t>
            </a:r>
          </a:p>
          <a:p>
            <a:pPr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zh-TW" sz="2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729673" y="2507130"/>
            <a:ext cx="554182" cy="2760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>
              <a:solidFill>
                <a:prstClr val="black"/>
              </a:solidFill>
            </a:endParaRPr>
          </a:p>
        </p:txBody>
      </p:sp>
      <p:cxnSp>
        <p:nvCxnSpPr>
          <p:cNvPr id="6" name="直線接點 5"/>
          <p:cNvCxnSpPr/>
          <p:nvPr/>
        </p:nvCxnSpPr>
        <p:spPr>
          <a:xfrm flipV="1">
            <a:off x="953753" y="2372285"/>
            <a:ext cx="3205019" cy="66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8515927" y="2237440"/>
            <a:ext cx="508001" cy="2696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14" name="文字方塊 15"/>
          <p:cNvSpPr txBox="1">
            <a:spLocks noChangeArrowheads="1"/>
          </p:cNvSpPr>
          <p:nvPr/>
        </p:nvSpPr>
        <p:spPr bwMode="auto">
          <a:xfrm>
            <a:off x="3507168" y="1727200"/>
            <a:ext cx="104250" cy="230909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zh-TW" altLang="en-US" sz="1715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文字方塊 12"/>
          <p:cNvSpPr txBox="1">
            <a:spLocks noChangeArrowheads="1"/>
          </p:cNvSpPr>
          <p:nvPr/>
        </p:nvSpPr>
        <p:spPr bwMode="auto">
          <a:xfrm>
            <a:off x="8996220" y="2248119"/>
            <a:ext cx="1237672" cy="26969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zh-TW" altLang="en-US" sz="1715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4855355" y="2517809"/>
            <a:ext cx="925122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請查照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9023928" y="1810431"/>
            <a:ext cx="1320587" cy="36933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貴局（處）</a:t>
            </a:r>
            <a:endParaRPr lang="zh-TW" altLang="en-US" kern="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8558896" y="1810431"/>
            <a:ext cx="434880" cy="369332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4802911" y="4315030"/>
            <a:ext cx="872403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星期一</a:t>
            </a:r>
          </a:p>
        </p:txBody>
      </p:sp>
      <p:sp>
        <p:nvSpPr>
          <p:cNvPr id="25" name="文字方塊 24"/>
          <p:cNvSpPr txBox="1">
            <a:spLocks noChangeArrowheads="1"/>
          </p:cNvSpPr>
          <p:nvPr/>
        </p:nvSpPr>
        <p:spPr bwMode="auto">
          <a:xfrm>
            <a:off x="7703340" y="4687859"/>
            <a:ext cx="1320588" cy="26969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zh-TW" altLang="en-US" sz="1715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629" y="2244979"/>
            <a:ext cx="134124" cy="262151"/>
          </a:xfrm>
          <a:prstGeom prst="rect">
            <a:avLst/>
          </a:prstGeom>
        </p:spPr>
      </p:pic>
      <p:sp>
        <p:nvSpPr>
          <p:cNvPr id="26" name="文字方塊 12"/>
          <p:cNvSpPr txBox="1">
            <a:spLocks noChangeArrowheads="1"/>
          </p:cNvSpPr>
          <p:nvPr/>
        </p:nvSpPr>
        <p:spPr bwMode="auto">
          <a:xfrm>
            <a:off x="3800765" y="2510307"/>
            <a:ext cx="762920" cy="3349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zh-TW" altLang="en-US" sz="1715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文字方塊 26"/>
          <p:cNvSpPr txBox="1">
            <a:spLocks noChangeArrowheads="1"/>
          </p:cNvSpPr>
          <p:nvPr/>
        </p:nvSpPr>
        <p:spPr bwMode="auto">
          <a:xfrm>
            <a:off x="5066359" y="3738349"/>
            <a:ext cx="563205" cy="26969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zh-TW" altLang="en-US" sz="1715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文字方塊 27"/>
          <p:cNvSpPr txBox="1">
            <a:spLocks noChangeArrowheads="1"/>
          </p:cNvSpPr>
          <p:nvPr/>
        </p:nvSpPr>
        <p:spPr bwMode="auto">
          <a:xfrm>
            <a:off x="6578226" y="3738349"/>
            <a:ext cx="563205" cy="26969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zh-TW" altLang="en-US" sz="1715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文字方塊 28"/>
          <p:cNvSpPr txBox="1">
            <a:spLocks noChangeArrowheads="1"/>
          </p:cNvSpPr>
          <p:nvPr/>
        </p:nvSpPr>
        <p:spPr bwMode="auto">
          <a:xfrm>
            <a:off x="4195619" y="4349462"/>
            <a:ext cx="563205" cy="26969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zh-TW" altLang="en-US" sz="1715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文字方塊 29"/>
          <p:cNvSpPr txBox="1">
            <a:spLocks noChangeArrowheads="1"/>
          </p:cNvSpPr>
          <p:nvPr/>
        </p:nvSpPr>
        <p:spPr bwMode="auto">
          <a:xfrm>
            <a:off x="7185205" y="3760897"/>
            <a:ext cx="333196" cy="24714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zh-TW" altLang="en-US" sz="1715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文字方塊 30"/>
          <p:cNvSpPr txBox="1">
            <a:spLocks noChangeArrowheads="1"/>
          </p:cNvSpPr>
          <p:nvPr/>
        </p:nvSpPr>
        <p:spPr bwMode="auto">
          <a:xfrm>
            <a:off x="1283856" y="4957549"/>
            <a:ext cx="360218" cy="30863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zh-TW" altLang="en-US" sz="1715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6435957" y="3378585"/>
            <a:ext cx="872403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星期四</a:t>
            </a:r>
          </a:p>
        </p:txBody>
      </p:sp>
      <p:sp>
        <p:nvSpPr>
          <p:cNvPr id="34" name="文字方塊 33"/>
          <p:cNvSpPr txBox="1"/>
          <p:nvPr/>
        </p:nvSpPr>
        <p:spPr>
          <a:xfrm>
            <a:off x="5382707" y="3378585"/>
            <a:ext cx="872403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星期二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7353594" y="3394356"/>
            <a:ext cx="434880" cy="36933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於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675156" y="2805179"/>
            <a:ext cx="1041320" cy="36933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縣（市）</a:t>
            </a:r>
            <a:endParaRPr lang="zh-TW" altLang="en-US" kern="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72777" y="5955564"/>
            <a:ext cx="3142593" cy="8447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zh-TW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zh-TW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縣市</a:t>
            </a:r>
            <a:r>
              <a:rPr lang="zh-TW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」改為「</a:t>
            </a:r>
            <a:r>
              <a:rPr lang="zh-TW" altLang="zh-TW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縣（市）</a:t>
            </a:r>
            <a:r>
              <a:rPr lang="zh-TW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en-US" altLang="zh-TW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立法慣用語詞－</a:t>
            </a:r>
            <a:r>
              <a:rPr lang="en-US" altLang="zh-TW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76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日立法院（</a:t>
            </a:r>
            <a:r>
              <a:rPr lang="en-US" altLang="zh-TW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76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）台處議字第</a:t>
            </a:r>
            <a:r>
              <a:rPr lang="en-US" altLang="zh-TW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1848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號函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頒</a:t>
            </a:r>
            <a:r>
              <a:rPr lang="en-US" altLang="zh-TW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3669885" y="400568"/>
            <a:ext cx="2415271" cy="132343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1600" kern="0" dirty="0">
                <a:solidFill>
                  <a:srgbClr val="0000FF"/>
                </a:solidFill>
                <a:latin typeface=""/>
              </a:rPr>
              <a:t>「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附件」：請註明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內容名稱、媒體型式、數量及其他有關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字樣。</a:t>
            </a:r>
            <a:r>
              <a:rPr lang="en-US" altLang="zh-TW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文書處理手冊三十一、</a:t>
            </a:r>
            <a:r>
              <a:rPr lang="en-US" altLang="zh-TW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TW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))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。本案例應加填「</a:t>
            </a:r>
            <a:r>
              <a:rPr lang="en-US" altLang="zh-TW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份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zh-TW" altLang="en-US" sz="1600" kern="0" dirty="0">
              <a:solidFill>
                <a:srgbClr val="33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3094182" y="1324993"/>
            <a:ext cx="517236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en-US" altLang="zh-TW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kumimoji="1"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份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6165968" y="400568"/>
            <a:ext cx="6083542" cy="96436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上行文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期望語用「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請鑒核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」、「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請核示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」、「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請鑒察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」、「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請備查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en-US" altLang="zh-TW" sz="1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1700"/>
              </a:lnSpc>
            </a:pP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平行文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期望語用「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請查照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」、「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請查照辦理見復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」、「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請查照惠復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en-US" altLang="zh-TW" sz="1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1700"/>
              </a:lnSpc>
            </a:pP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下行文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期望語用「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請查照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」、「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希照辦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en-US" altLang="zh-TW" sz="1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1700"/>
              </a:lnSpc>
            </a:pP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本案例屬對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平行文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期望語用「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請查照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」或「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請查照辦理見復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060752" y="1402823"/>
            <a:ext cx="6131248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中科實驗高級中學行文縣（市）政府教育局（處）屬於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平行文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稱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貴</a:t>
            </a:r>
            <a:endParaRPr lang="en-US" altLang="zh-TW" sz="1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3365595" y="5783208"/>
            <a:ext cx="4577677" cy="107721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星期一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週一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星期四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週四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─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慣用語</a:t>
            </a:r>
            <a:r>
              <a:rPr lang="en-US" altLang="zh-TW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如星期</a:t>
            </a:r>
            <a:r>
              <a:rPr lang="en-US" altLang="zh-TW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中文數字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，公文書橫式書寫數字使用原則</a:t>
            </a:r>
            <a:r>
              <a:rPr lang="en-US" altLang="zh-TW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(93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17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日院臺秘字第</a:t>
            </a:r>
            <a:r>
              <a:rPr lang="en-US" altLang="zh-TW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093008912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函</a:t>
            </a:r>
            <a:r>
              <a:rPr lang="en-US" altLang="zh-TW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)(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行政院</a:t>
            </a:r>
            <a:r>
              <a:rPr lang="en-US" altLang="zh-TW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月文書處理手冊「數字用法舉例一覧表」</a:t>
            </a:r>
            <a:r>
              <a:rPr lang="en-US" altLang="zh-TW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P.69)</a:t>
            </a:r>
            <a:endParaRPr lang="zh-TW" altLang="en-US" sz="1600" kern="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8049490" y="5333478"/>
            <a:ext cx="4036292" cy="57759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2112ED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對有職稱者之稱呼使用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=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姓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+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職稱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+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名字，</a:t>
            </a:r>
          </a:p>
          <a:p>
            <a:pPr marL="0" marR="0" lvl="0" indent="0" defTabSz="914400" eaLnBrk="0" fontAlgn="base" latinLnBrk="0" hangingPunct="0">
              <a:lnSpc>
                <a:spcPts val="17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本案例應書寫潘施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教師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勇廷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7744512" y="5015991"/>
            <a:ext cx="1391972" cy="2590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eaLnBrk="0" fontAlgn="base" hangingPunct="0">
              <a:lnSpc>
                <a:spcPts val="13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zh-TW" altLang="en-US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施</a:t>
            </a:r>
            <a:r>
              <a:rPr lang="zh-TW" altLang="en-US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教師</a:t>
            </a:r>
            <a:r>
              <a:rPr lang="zh-TW" altLang="en-US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勇廷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8127097" y="6111622"/>
            <a:ext cx="2679448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自己機關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場所用「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於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en-US" altLang="zh-TW" sz="1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他機關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場所用「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假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508940" y="4806017"/>
            <a:ext cx="4842863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分機─</a:t>
            </a:r>
            <a:r>
              <a:rPr lang="zh-TW" altLang="en-US" sz="1600" dirty="0">
                <a:solidFill>
                  <a:srgbClr val="2117E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中文函避免混用半形之英文標點符號如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「＃」、「*」、「－」</a:t>
            </a:r>
            <a:r>
              <a:rPr lang="zh-TW" altLang="en-US" sz="1600" dirty="0">
                <a:solidFill>
                  <a:srgbClr val="2112E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或中文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「轉」</a:t>
            </a:r>
            <a:r>
              <a:rPr lang="zh-TW" altLang="en-US" sz="1600" dirty="0">
                <a:solidFill>
                  <a:srgbClr val="2112E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字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行政院</a:t>
            </a:r>
            <a:r>
              <a:rPr lang="en-US" altLang="zh-TW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104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月文書處理手冊附錄</a:t>
            </a:r>
            <a:r>
              <a:rPr lang="en-US" altLang="zh-TW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、公告作法舉例</a:t>
            </a:r>
            <a:r>
              <a:rPr lang="en-US" altLang="zh-TW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2)</a:t>
            </a:r>
            <a:endPara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2" name="文字方塊 41"/>
          <p:cNvSpPr txBox="1"/>
          <p:nvPr/>
        </p:nvSpPr>
        <p:spPr>
          <a:xfrm>
            <a:off x="1195816" y="5236009"/>
            <a:ext cx="641927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分機</a:t>
            </a:r>
          </a:p>
        </p:txBody>
      </p:sp>
      <p:sp>
        <p:nvSpPr>
          <p:cNvPr id="43" name="文字方塊 42"/>
          <p:cNvSpPr txBox="1"/>
          <p:nvPr/>
        </p:nvSpPr>
        <p:spPr>
          <a:xfrm>
            <a:off x="6255110" y="2501792"/>
            <a:ext cx="5109207" cy="66941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所詢「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惠請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」一詞之用法，查「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惠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」與「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請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」均可作為「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對人有所請求的敬詞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」之意，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毋須同時使用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。</a:t>
            </a:r>
            <a:endParaRPr kumimoji="0" lang="en-US" altLang="zh-TW" sz="16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(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行政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101.10.29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院長電子信箱文書處理相關釋例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)</a:t>
            </a:r>
            <a:endParaRPr kumimoji="0" lang="zh-TW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290351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5" name="文字方塊 10"/>
          <p:cNvSpPr txBox="1">
            <a:spLocks noChangeArrowheads="1"/>
          </p:cNvSpPr>
          <p:nvPr/>
        </p:nvSpPr>
        <p:spPr bwMode="auto">
          <a:xfrm>
            <a:off x="41406" y="24126"/>
            <a:ext cx="12150594" cy="719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國立中科實驗高級中學 函</a:t>
            </a:r>
            <a:endParaRPr kumimoji="0" lang="en-US" altLang="zh-TW" sz="24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受文者：國立彰化高級中學</a:t>
            </a:r>
            <a:endParaRPr lang="en-US" altLang="zh-TW" sz="2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發文日期：中華民國</a:t>
            </a:r>
            <a:r>
              <a:rPr lang="en-US" altLang="zh-TW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28</a:t>
            </a: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發文字號：中科高教字第</a:t>
            </a:r>
            <a:r>
              <a:rPr lang="en-US" altLang="zh-TW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1100003116</a:t>
            </a: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號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速別：普通件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密等及解密條件或保密期限：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附件：</a:t>
            </a:r>
            <a:endParaRPr lang="en-US" altLang="zh-TW" sz="1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base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1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主旨：檢送本校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109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學年度第十屆數理實驗班成果發表會，敬邀貴校師生蒞臨參加與指導，請惠予公告相關</a:t>
            </a:r>
            <a:endParaRPr lang="en-US" altLang="zh-TW" sz="2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訊息，請查照。</a:t>
            </a: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說明：</a:t>
            </a: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一、本校將辦理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109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學年度第十屆數理實驗班成果發表會，計畫書詳如附件一。</a:t>
            </a: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二、活動內容： 「 專題成果口頭簡報發表」及 「研究結果文本呈現丶現場導覽」。</a:t>
            </a: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三、活動日期：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05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26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日星期三，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12: 30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至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16: 30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，休息時間備有茶點。</a:t>
            </a: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en-US" altLang="zh-TW" sz="2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四、活動地點：國立中科實驗高級中學圖資大樓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樓國際會議廳。</a:t>
            </a: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五、報名方式：採綱路報名，綱址：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https://forms.gle/kqaxZYnRc2xh1Mj38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。為統計人數，請於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5/7(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下班前填報完畢。</a:t>
            </a: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六、敬請貴校惠予帶隊教師公（差）假及參加學生公假出席活動。</a:t>
            </a:r>
            <a:endParaRPr lang="en-US" altLang="zh-TW" sz="2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七、聯絡人：本校設備組王郁茜組長：電語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04-25686850 #1230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或廖盈茹小姐：電語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04-25686850 # 1231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000" kern="1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zh-TW" sz="1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正本：臺中市立福科國民中學、臺中市立大雅國民中學、臺中市立大華國民中學、臺中市立梧棲國民中學、臺中市立沙鹿國民中學、</a:t>
            </a:r>
            <a:endParaRPr lang="en-US" altLang="zh-TW" sz="1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臺中市高級中等學校、臺中市立清水國民中學、國立彰化女子高級中學、國立彰化高級中學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副本：</a:t>
            </a:r>
          </a:p>
          <a:p>
            <a:pPr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zh-TW" sz="2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229604" y="5600160"/>
            <a:ext cx="1345721" cy="2760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6539346" y="2216728"/>
            <a:ext cx="571967" cy="2955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14" name="文字方塊 15"/>
          <p:cNvSpPr txBox="1">
            <a:spLocks noChangeArrowheads="1"/>
          </p:cNvSpPr>
          <p:nvPr/>
        </p:nvSpPr>
        <p:spPr bwMode="auto">
          <a:xfrm>
            <a:off x="743452" y="1751688"/>
            <a:ext cx="104250" cy="1879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zh-TW" altLang="en-US" sz="1715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文字方塊 12"/>
          <p:cNvSpPr txBox="1">
            <a:spLocks noChangeArrowheads="1"/>
          </p:cNvSpPr>
          <p:nvPr/>
        </p:nvSpPr>
        <p:spPr bwMode="auto">
          <a:xfrm>
            <a:off x="6708115" y="5554825"/>
            <a:ext cx="154502" cy="32851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zh-TW" altLang="en-US" sz="1715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5367623" y="2560966"/>
            <a:ext cx="1282595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計畫書</a:t>
            </a:r>
            <a:r>
              <a:rPr lang="en-US" altLang="zh-TW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份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983779" y="1751688"/>
            <a:ext cx="840296" cy="33855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如主旨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6783806" y="2569210"/>
            <a:ext cx="655014" cy="369332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邀請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4780854" y="4025068"/>
            <a:ext cx="309776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中午</a:t>
            </a:r>
            <a:r>
              <a:rPr lang="en-US" altLang="zh-TW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</a:t>
            </a:r>
            <a:r>
              <a:rPr lang="en-US" altLang="zh-TW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分至下午</a:t>
            </a:r>
            <a:r>
              <a:rPr lang="en-US" altLang="zh-TW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</a:t>
            </a:r>
            <a:r>
              <a:rPr lang="en-US" altLang="zh-TW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</a:p>
        </p:txBody>
      </p:sp>
      <p:sp>
        <p:nvSpPr>
          <p:cNvPr id="25" name="文字方塊 24"/>
          <p:cNvSpPr txBox="1">
            <a:spLocks noChangeArrowheads="1"/>
          </p:cNvSpPr>
          <p:nvPr/>
        </p:nvSpPr>
        <p:spPr bwMode="auto">
          <a:xfrm>
            <a:off x="2767740" y="3733060"/>
            <a:ext cx="518363" cy="29200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zh-TW" altLang="en-US" sz="1715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3004393" y="2216728"/>
            <a:ext cx="819462" cy="2955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3286103" y="3126510"/>
            <a:ext cx="819462" cy="2955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8084606" y="3126510"/>
            <a:ext cx="819462" cy="2955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4773157" y="3717637"/>
            <a:ext cx="819462" cy="2955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5844575" y="3717637"/>
            <a:ext cx="819462" cy="2955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847702" y="5254644"/>
            <a:ext cx="556225" cy="3001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27" name="文字方塊 12"/>
          <p:cNvSpPr txBox="1">
            <a:spLocks noChangeArrowheads="1"/>
          </p:cNvSpPr>
          <p:nvPr/>
        </p:nvSpPr>
        <p:spPr bwMode="auto">
          <a:xfrm>
            <a:off x="11117334" y="5576656"/>
            <a:ext cx="219178" cy="284856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zh-TW" altLang="en-US" sz="1715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文字方塊 15"/>
          <p:cNvSpPr txBox="1">
            <a:spLocks noChangeArrowheads="1"/>
          </p:cNvSpPr>
          <p:nvPr/>
        </p:nvSpPr>
        <p:spPr bwMode="auto">
          <a:xfrm>
            <a:off x="6317673" y="2216728"/>
            <a:ext cx="120072" cy="29556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zh-TW" altLang="en-US" sz="1715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8115376" y="2696835"/>
            <a:ext cx="805825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zh-TW" altLang="en-US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附件</a:t>
            </a:r>
            <a:r>
              <a:rPr lang="en-US" altLang="zh-TW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endParaRPr lang="zh-TW" altLang="en-US" kern="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3025441" y="2622135"/>
            <a:ext cx="877024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屆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3695834" y="4013201"/>
            <a:ext cx="1027497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TW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星期三</a:t>
            </a:r>
            <a:r>
              <a:rPr lang="en-US" altLang="zh-TW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kern="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2792615" y="4025068"/>
            <a:ext cx="551011" cy="36933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TW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</a:p>
        </p:txBody>
      </p:sp>
      <p:sp>
        <p:nvSpPr>
          <p:cNvPr id="33" name="文字方塊 32"/>
          <p:cNvSpPr txBox="1"/>
          <p:nvPr/>
        </p:nvSpPr>
        <p:spPr>
          <a:xfrm>
            <a:off x="423900" y="4885312"/>
            <a:ext cx="423802" cy="369332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</a:t>
            </a:r>
          </a:p>
        </p:txBody>
      </p:sp>
      <p:sp>
        <p:nvSpPr>
          <p:cNvPr id="34" name="文字方塊 33"/>
          <p:cNvSpPr txBox="1"/>
          <p:nvPr/>
        </p:nvSpPr>
        <p:spPr>
          <a:xfrm>
            <a:off x="3282019" y="5879624"/>
            <a:ext cx="1394054" cy="36933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王組長郁茜</a:t>
            </a:r>
            <a:endParaRPr lang="zh-TW" altLang="en-US" kern="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10921070" y="5846347"/>
            <a:ext cx="641927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分機</a:t>
            </a:r>
          </a:p>
        </p:txBody>
      </p:sp>
      <p:sp>
        <p:nvSpPr>
          <p:cNvPr id="36" name="文字方塊 35"/>
          <p:cNvSpPr txBox="1"/>
          <p:nvPr/>
        </p:nvSpPr>
        <p:spPr>
          <a:xfrm>
            <a:off x="6469386" y="5846347"/>
            <a:ext cx="641927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分機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6116703" y="642646"/>
            <a:ext cx="3320633" cy="132343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第</a:t>
            </a:r>
            <a:r>
              <a:rPr lang="en-US" altLang="zh-TW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屆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─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序數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使用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阿拉伯數字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，公文書橫式書寫數字使用原則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(93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年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9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月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17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日院臺秘字第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0930089122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號函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)(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行政院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112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年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9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月文書處理手冊「數字用法舉例一覧表」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P.68)</a:t>
            </a:r>
            <a:endParaRPr kumimoji="0" lang="zh-TW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3604175" y="625490"/>
            <a:ext cx="2399462" cy="132343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1600" kern="0" dirty="0">
                <a:solidFill>
                  <a:srgbClr val="0000FF"/>
                </a:solidFill>
                <a:latin typeface=""/>
              </a:rPr>
              <a:t>「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附件」：請註明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內容名稱、媒體型式、數量及其他有關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字樣。</a:t>
            </a:r>
            <a:r>
              <a:rPr lang="en-US" altLang="zh-TW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文書處理手冊三十一、</a:t>
            </a:r>
            <a:r>
              <a:rPr lang="en-US" altLang="zh-TW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TW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))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。本案例應加填「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如主旨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zh-TW" altLang="en-US" sz="1600" kern="0" dirty="0">
              <a:solidFill>
                <a:srgbClr val="33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9550402" y="642646"/>
            <a:ext cx="2318325" cy="1109042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敬邀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是下級機關對上級機關使用，平行機關不宜使用「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敬邀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」應使用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「邀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請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」即可</a:t>
            </a:r>
          </a:p>
        </p:txBody>
      </p:sp>
      <p:sp>
        <p:nvSpPr>
          <p:cNvPr id="40" name="文字方塊 39"/>
          <p:cNvSpPr txBox="1"/>
          <p:nvPr/>
        </p:nvSpPr>
        <p:spPr>
          <a:xfrm>
            <a:off x="9901382" y="2669163"/>
            <a:ext cx="2075053" cy="181588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5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月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：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日期、時間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之製作使用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阿拉伯數字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，如：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民國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93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年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7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月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8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日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、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93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年度、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21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世紀、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7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時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50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分（行政院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93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年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9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月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17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日院臺秘字第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0930089122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號函頒）  </a:t>
            </a:r>
          </a:p>
        </p:txBody>
      </p:sp>
      <p:sp>
        <p:nvSpPr>
          <p:cNvPr id="41" name="文字方塊 40"/>
          <p:cNvSpPr txBox="1"/>
          <p:nvPr/>
        </p:nvSpPr>
        <p:spPr>
          <a:xfrm>
            <a:off x="3793832" y="3717637"/>
            <a:ext cx="819462" cy="2955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42" name="文字方塊 41"/>
          <p:cNvSpPr txBox="1"/>
          <p:nvPr/>
        </p:nvSpPr>
        <p:spPr>
          <a:xfrm>
            <a:off x="4244575" y="4636149"/>
            <a:ext cx="4927079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附件</a:t>
            </a:r>
            <a:r>
              <a:rPr lang="en-US" altLang="zh-TW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1─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編號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阿拉伯數字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，公文書橫式書寫數字使用原則</a:t>
            </a:r>
            <a:r>
              <a:rPr lang="en-US" altLang="zh-TW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(93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17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日院臺秘字第</a:t>
            </a:r>
            <a:r>
              <a:rPr lang="en-US" altLang="zh-TW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0930089122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號函</a:t>
            </a:r>
            <a:r>
              <a:rPr lang="en-US" altLang="zh-TW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1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10377245" y="4999882"/>
            <a:ext cx="1729576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TW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星期一</a:t>
            </a:r>
            <a:r>
              <a:rPr lang="en-US" altLang="zh-TW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kern="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11156972" y="4665063"/>
            <a:ext cx="942663" cy="22701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5785235" y="6225072"/>
            <a:ext cx="6352844" cy="50270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分機─</a:t>
            </a:r>
            <a:r>
              <a:rPr lang="zh-TW" altLang="en-US" sz="1600" dirty="0">
                <a:solidFill>
                  <a:srgbClr val="2117E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中文函避免混用半形之英文標點符號如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「＃」、「*」、「－」</a:t>
            </a:r>
            <a:r>
              <a:rPr lang="zh-TW" altLang="en-US" sz="1600" dirty="0">
                <a:solidFill>
                  <a:srgbClr val="2112E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或中文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「轉」</a:t>
            </a:r>
            <a:r>
              <a:rPr lang="zh-TW" altLang="en-US" sz="1600" dirty="0">
                <a:solidFill>
                  <a:srgbClr val="2112E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字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行政院</a:t>
            </a:r>
            <a:r>
              <a:rPr lang="en-US" altLang="zh-TW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月文書處理手冊附錄</a:t>
            </a:r>
            <a:r>
              <a:rPr lang="en-US" altLang="zh-TW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、公告作法舉例</a:t>
            </a:r>
            <a:r>
              <a:rPr lang="en-US" altLang="zh-TW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2)</a:t>
            </a:r>
            <a:endPara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939583" y="6238700"/>
            <a:ext cx="3768544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1600" dirty="0">
                <a:solidFill>
                  <a:srgbClr val="2112E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對有職稱者之稱呼使用</a:t>
            </a:r>
            <a:r>
              <a:rPr lang="en-US" altLang="zh-TW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=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姓</a:t>
            </a:r>
            <a:r>
              <a:rPr lang="en-US" altLang="zh-TW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職稱</a:t>
            </a:r>
            <a:r>
              <a:rPr lang="en-US" altLang="zh-TW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名字，</a:t>
            </a:r>
            <a:endParaRPr lang="en-US" altLang="zh-TW" sz="1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本案例應書寫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王組長郁茜</a:t>
            </a:r>
          </a:p>
        </p:txBody>
      </p:sp>
    </p:spTree>
    <p:extLst>
      <p:ext uri="{BB962C8B-B14F-4D97-AF65-F5344CB8AC3E}">
        <p14:creationId xmlns:p14="http://schemas.microsoft.com/office/powerpoint/2010/main" val="241758050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5" name="文字方塊 10"/>
          <p:cNvSpPr txBox="1">
            <a:spLocks noChangeArrowheads="1"/>
          </p:cNvSpPr>
          <p:nvPr/>
        </p:nvSpPr>
        <p:spPr bwMode="auto">
          <a:xfrm>
            <a:off x="41406" y="24126"/>
            <a:ext cx="12150594" cy="620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國立中科實驗高級中學 函</a:t>
            </a:r>
            <a:endParaRPr kumimoji="0" lang="en-US" altLang="zh-TW" sz="24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受文者：東海大學</a:t>
            </a:r>
            <a:endParaRPr lang="en-US" altLang="zh-TW" sz="2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發文日期：中華民國</a:t>
            </a:r>
            <a:r>
              <a:rPr lang="en-US" altLang="zh-TW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發文字號：中科高教字第</a:t>
            </a:r>
            <a:r>
              <a:rPr lang="en-US" altLang="zh-TW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1100003544</a:t>
            </a: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號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速別：普通件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密等及解密條件或保密期限：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附件：</a:t>
            </a:r>
            <a:r>
              <a:rPr lang="en-US" altLang="zh-TW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A_110</a:t>
            </a: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學年度單獨招生簡章</a:t>
            </a:r>
            <a:r>
              <a:rPr lang="en-US" altLang="zh-TW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0126</a:t>
            </a: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核定公告版 </a:t>
            </a:r>
            <a:r>
              <a:rPr lang="en-US" altLang="zh-TW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(1100003544-0-0.pdf)</a:t>
            </a:r>
          </a:p>
          <a:p>
            <a:pPr fontAlgn="base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1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主旨：檢送本校高中部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學年度免試入學單獨招生入學簡章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份，如附件，敬請貴單位惠予公告周知，請查</a:t>
            </a:r>
            <a:endParaRPr lang="en-US" altLang="zh-TW" sz="2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照。</a:t>
            </a: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說明：</a:t>
            </a: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一、依教育部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26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日臺教授國字第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1100008609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號函核定辦理。</a:t>
            </a: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二、請有意報名者於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26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日至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日進行綱路報名，報名網址請於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16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日後詳本校綱站最新消息。</a:t>
            </a: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三、完成網路報名後須列印報名表及備妥報名文件於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日至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日上午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9:00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至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11:30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以及下午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14:00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至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16:30</a:t>
            </a: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，至本校繳驗文件方屬完成報名，詳細方式請參閱簡章規定。</a:t>
            </a:r>
            <a:endParaRPr lang="en-US" altLang="zh-TW" sz="2000" kern="1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zh-TW" sz="1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正本：內政部警政署保安警察第二總隊第三大隊第二中隊、台灣科學工業園區科學工業同業公會、行政院農業委員會農業藥物毒物試</a:t>
            </a:r>
            <a:endParaRPr lang="en-US" altLang="zh-TW" sz="1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驗所、行政院農業委員會臺中區農業改良場、國立自然科學博物館、臺中榮民總醫院、東海大學、逢甲大學、靜宜大學、國立</a:t>
            </a:r>
            <a:endParaRPr lang="en-US" altLang="zh-TW" sz="1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中興大學、國立暨南國際大學、國立彰化師範大學、國立臺灣體育運動大學、國立臺中教育大學、國立臺中科技大學、國立勤</a:t>
            </a:r>
            <a:endParaRPr lang="en-US" altLang="zh-TW" sz="1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益科技大學、國立雲林科技大學、國立虎尾科技大學、朝陽科技大學、弘光科技大學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副本：教務處</a:t>
            </a:r>
          </a:p>
          <a:p>
            <a:pPr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zh-TW" sz="2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8118971" y="3753274"/>
            <a:ext cx="1514556" cy="2760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8463964" y="2218992"/>
            <a:ext cx="559964" cy="30253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14" name="文字方塊 15"/>
          <p:cNvSpPr txBox="1">
            <a:spLocks noChangeArrowheads="1"/>
          </p:cNvSpPr>
          <p:nvPr/>
        </p:nvSpPr>
        <p:spPr bwMode="auto">
          <a:xfrm>
            <a:off x="4495459" y="1742450"/>
            <a:ext cx="62275" cy="21418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zh-TW" altLang="en-US" sz="1715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文字方塊 12"/>
          <p:cNvSpPr txBox="1">
            <a:spLocks noChangeArrowheads="1"/>
          </p:cNvSpPr>
          <p:nvPr/>
        </p:nvSpPr>
        <p:spPr bwMode="auto">
          <a:xfrm>
            <a:off x="1879772" y="2202508"/>
            <a:ext cx="4964373" cy="319019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zh-TW" altLang="en-US" sz="1715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1866990" y="2618699"/>
            <a:ext cx="5138964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高中部</a:t>
            </a:r>
            <a:r>
              <a:rPr lang="en-US" altLang="zh-TW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學年度免試入學單獨招生入學簡章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8658809" y="2537201"/>
            <a:ext cx="434880" cy="338554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</a:t>
            </a:r>
          </a:p>
        </p:txBody>
      </p:sp>
      <p:sp>
        <p:nvSpPr>
          <p:cNvPr id="25" name="文字方塊 24"/>
          <p:cNvSpPr txBox="1">
            <a:spLocks noChangeArrowheads="1"/>
          </p:cNvSpPr>
          <p:nvPr/>
        </p:nvSpPr>
        <p:spPr bwMode="auto">
          <a:xfrm>
            <a:off x="9023928" y="2212007"/>
            <a:ext cx="785090" cy="30952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zh-TW" altLang="en-US" sz="1715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3" name="直線接點 2"/>
          <p:cNvCxnSpPr>
            <a:stCxn id="25" idx="1"/>
            <a:endCxn id="25" idx="3"/>
          </p:cNvCxnSpPr>
          <p:nvPr/>
        </p:nvCxnSpPr>
        <p:spPr>
          <a:xfrm>
            <a:off x="9023928" y="2366767"/>
            <a:ext cx="7850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10483272" y="3762510"/>
            <a:ext cx="1708727" cy="2668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4155780" y="1372172"/>
            <a:ext cx="517236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en-US" altLang="zh-TW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kumimoji="1"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份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4805493" y="354524"/>
            <a:ext cx="7316942" cy="181588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7F007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行政院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7F007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99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7F007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7F007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7F007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7F007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14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7F007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日修正文書處理手冊修正草案對照表說明欄七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規定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基於法規名稱毋須使用引號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故公文書於寫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法律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名稱或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法規命令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之名稱時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不再加註引號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但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行政規則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仍應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加註引號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本案例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招生入學簡章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之名稱屬於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行政規則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故應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加註引號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</a:p>
          <a:p>
            <a:pPr lvl="0"/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法律名稱─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法、律、條例、通則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；不再加註引號</a:t>
            </a:r>
            <a:endParaRPr kumimoji="0" lang="en-US" altLang="zh-TW" sz="16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法規命令名稱─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規程、規則、細則、辦法、綱要、標準、準則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；不再加註引號</a:t>
            </a:r>
            <a:endParaRPr kumimoji="0" lang="en-US" altLang="zh-TW" sz="16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行政規則─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注意事項、作業程序、方案、須知、要點、規章、規定、規範、基準、章程、簡章、簡則、 原則、計畫、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表等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應加註引號</a:t>
            </a:r>
            <a:endParaRPr kumimoji="0" lang="zh-TW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8118971" y="4075365"/>
            <a:ext cx="169004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altLang="zh-TW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時至</a:t>
            </a:r>
            <a:r>
              <a:rPr lang="en-US" altLang="zh-TW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</a:t>
            </a:r>
            <a:r>
              <a:rPr lang="en-US" altLang="zh-TW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10501953" y="4075365"/>
            <a:ext cx="169004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altLang="zh-TW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時至</a:t>
            </a:r>
            <a:r>
              <a:rPr lang="en-US" altLang="zh-TW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</a:t>
            </a:r>
            <a:r>
              <a:rPr lang="en-US" altLang="zh-TW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7184509" y="5501457"/>
            <a:ext cx="471331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911889" eaLnBrk="0" fontAlgn="base" hangingPunct="0">
              <a:lnSpc>
                <a:spcPts val="1800"/>
              </a:lnSpc>
              <a:spcBef>
                <a:spcPts val="1000"/>
              </a:spcBef>
              <a:spcAft>
                <a:spcPct val="0"/>
              </a:spcAft>
            </a:pP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有關公文製作時提及時間之表述方式，可採</a:t>
            </a:r>
            <a:r>
              <a:rPr lang="en-US" altLang="zh-TW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小時制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en-US" altLang="zh-TW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24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小時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制，如採行</a:t>
            </a:r>
            <a:r>
              <a:rPr lang="en-US" altLang="zh-TW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小時制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，應冠以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上午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下午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，以資明確，如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上午</a:t>
            </a:r>
            <a:r>
              <a:rPr lang="en-US" altLang="zh-TW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</a:t>
            </a: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下午</a:t>
            </a:r>
            <a:r>
              <a:rPr lang="en-US" altLang="zh-TW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等。</a:t>
            </a:r>
            <a:r>
              <a:rPr lang="en-US" altLang="zh-TW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行政院</a:t>
            </a:r>
            <a:r>
              <a:rPr lang="en-US" altLang="zh-TW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112.5.30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院長電子信箱文書處理相關釋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8259992" y="2853089"/>
            <a:ext cx="3849930" cy="5847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敬詞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是下級機關對上級機關使用，平行機關不宜使用「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敬請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」應使用「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」即可</a:t>
            </a:r>
          </a:p>
        </p:txBody>
      </p:sp>
    </p:spTree>
    <p:extLst>
      <p:ext uri="{BB962C8B-B14F-4D97-AF65-F5344CB8AC3E}">
        <p14:creationId xmlns:p14="http://schemas.microsoft.com/office/powerpoint/2010/main" val="134882838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5" name="文字方塊 10"/>
          <p:cNvSpPr txBox="1">
            <a:spLocks noChangeArrowheads="1"/>
          </p:cNvSpPr>
          <p:nvPr/>
        </p:nvSpPr>
        <p:spPr bwMode="auto">
          <a:xfrm>
            <a:off x="41406" y="24126"/>
            <a:ext cx="12150594" cy="7071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國立中科實驗高級中學 函</a:t>
            </a:r>
            <a:endParaRPr kumimoji="0" lang="en-US" altLang="zh-TW" sz="24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受文者：：東海大學</a:t>
            </a:r>
            <a:endParaRPr lang="en-US" altLang="zh-TW" sz="2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發文日期：中華民國</a:t>
            </a:r>
            <a:r>
              <a:rPr lang="en-US" altLang="zh-TW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發文字號：中科高雙語字第</a:t>
            </a:r>
            <a:r>
              <a:rPr lang="en-US" altLang="zh-TW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1100004718</a:t>
            </a: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號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速別：普通件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密等及解密條件或保密期限：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附件：</a:t>
            </a:r>
            <a:r>
              <a:rPr lang="en-US" altLang="zh-TW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IBSC2021</a:t>
            </a: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招說會 </a:t>
            </a:r>
            <a:r>
              <a:rPr lang="en-US" altLang="zh-TW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(1100004718-0-0.docx)</a:t>
            </a:r>
          </a:p>
          <a:p>
            <a:pPr fontAlgn="base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1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主旨：本校訂於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16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辦理雙語部線上招生說明會直播，敬請貴單位協助宣傳並轉知所屬同仁踴</a:t>
            </a:r>
            <a:endParaRPr lang="en-US" altLang="zh-TW" sz="2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endParaRPr lang="en-US" altLang="zh-TW" sz="2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躍報名，請查照。</a:t>
            </a: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說明：</a:t>
            </a: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一、本案為促進學生家長對雙語部的認識，了解雙語部發展重點與報名相關資訊，特舉辦此說明會。</a:t>
            </a: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二、本案活動內容：</a:t>
            </a: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時間：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16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 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下午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分至下午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00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分。</a:t>
            </a: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地點與方式：臉書粉絲團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(IBSC-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中科實中雙語部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直播。</a:t>
            </a: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招生對象：雙語部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1~12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年級</a:t>
            </a: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三、招生說明會詳細規劃如附件。</a:t>
            </a:r>
            <a:endParaRPr lang="en-US" altLang="zh-TW" sz="2000" kern="1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zh-TW" sz="1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正本：台灣科學工業園區科學工業同業公會、外交部、經濟部、財團法人國家實驗研究院國家高速網路與計算中心、內政部警政署保</a:t>
            </a:r>
            <a:endParaRPr lang="en-US" altLang="zh-TW" sz="1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安警察第二總隊第三大隊第二中隊、國立中興大學、國立彰化師範大學、國立暨南國際大學、國立臺中教育大學、國立臺灣體</a:t>
            </a:r>
            <a:endParaRPr lang="en-US" altLang="zh-TW" sz="1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育運動大學、國立雲林科技大學、國立虎尾科技大學、國立勤益科技大學、國立臺中科技大學、東海大學、靜宜大學、逢甲大</a:t>
            </a:r>
            <a:endParaRPr lang="en-US" altLang="zh-TW" sz="1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學、大葉大學、中山醫學大學、中山醫學大學附設醫院、中國醫藥大學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副本：雙語部 教師兼雙語部主任 陳子珺</a:t>
            </a:r>
          </a:p>
          <a:p>
            <a:pPr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zh-TW" sz="2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740064" y="1705504"/>
            <a:ext cx="1481661" cy="2803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>
              <a:solidFill>
                <a:prstClr val="black"/>
              </a:solidFill>
            </a:endParaRPr>
          </a:p>
        </p:txBody>
      </p:sp>
      <p:cxnSp>
        <p:nvCxnSpPr>
          <p:cNvPr id="6" name="直線接點 5"/>
          <p:cNvCxnSpPr/>
          <p:nvPr/>
        </p:nvCxnSpPr>
        <p:spPr>
          <a:xfrm flipV="1">
            <a:off x="5891358" y="4174310"/>
            <a:ext cx="450689" cy="129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5"/>
          <p:cNvSpPr txBox="1">
            <a:spLocks noChangeArrowheads="1"/>
          </p:cNvSpPr>
          <p:nvPr/>
        </p:nvSpPr>
        <p:spPr bwMode="auto">
          <a:xfrm>
            <a:off x="837859" y="2241213"/>
            <a:ext cx="62275" cy="21418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zh-TW" altLang="en-US" sz="1715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740064" y="2505149"/>
            <a:ext cx="320140" cy="33855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4350660" y="4660793"/>
            <a:ext cx="1301996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altLang="zh-TW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至</a:t>
            </a:r>
            <a:r>
              <a:rPr lang="en-US" altLang="zh-TW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年級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7812421" y="2598918"/>
            <a:ext cx="434880" cy="338554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2221725" y="1684537"/>
            <a:ext cx="2665817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altLang="zh-TW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IBSC2021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招說會計畫書</a:t>
            </a:r>
            <a:r>
              <a:rPr lang="en-US" altLang="zh-TW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份</a:t>
            </a:r>
          </a:p>
        </p:txBody>
      </p:sp>
      <p:sp>
        <p:nvSpPr>
          <p:cNvPr id="25" name="文字方塊 24"/>
          <p:cNvSpPr txBox="1">
            <a:spLocks noChangeArrowheads="1"/>
          </p:cNvSpPr>
          <p:nvPr/>
        </p:nvSpPr>
        <p:spPr bwMode="auto">
          <a:xfrm>
            <a:off x="3384002" y="2219889"/>
            <a:ext cx="578397" cy="32405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zh-TW" altLang="en-US" sz="1715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文字方塊 12"/>
          <p:cNvSpPr txBox="1">
            <a:spLocks noChangeArrowheads="1"/>
          </p:cNvSpPr>
          <p:nvPr/>
        </p:nvSpPr>
        <p:spPr bwMode="auto">
          <a:xfrm>
            <a:off x="7692766" y="2181094"/>
            <a:ext cx="578397" cy="32405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zh-TW" altLang="en-US" sz="1715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文字方塊 16"/>
          <p:cNvSpPr txBox="1">
            <a:spLocks noChangeArrowheads="1"/>
          </p:cNvSpPr>
          <p:nvPr/>
        </p:nvSpPr>
        <p:spPr bwMode="auto">
          <a:xfrm>
            <a:off x="3490220" y="4025226"/>
            <a:ext cx="578397" cy="32405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zh-TW" altLang="en-US" sz="1715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文字方塊 18"/>
          <p:cNvSpPr txBox="1">
            <a:spLocks noChangeArrowheads="1"/>
          </p:cNvSpPr>
          <p:nvPr/>
        </p:nvSpPr>
        <p:spPr bwMode="auto">
          <a:xfrm>
            <a:off x="3148097" y="4625586"/>
            <a:ext cx="1067522" cy="36206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zh-TW" altLang="en-US" sz="1715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26" name="直線接點 25"/>
          <p:cNvCxnSpPr/>
          <p:nvPr/>
        </p:nvCxnSpPr>
        <p:spPr>
          <a:xfrm flipV="1">
            <a:off x="8317345" y="2343121"/>
            <a:ext cx="688110" cy="64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/>
          <p:cNvCxnSpPr/>
          <p:nvPr/>
        </p:nvCxnSpPr>
        <p:spPr>
          <a:xfrm flipV="1">
            <a:off x="6747647" y="4187253"/>
            <a:ext cx="450689" cy="129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字方塊 27"/>
          <p:cNvSpPr txBox="1"/>
          <p:nvPr/>
        </p:nvSpPr>
        <p:spPr>
          <a:xfrm>
            <a:off x="3343216" y="2634442"/>
            <a:ext cx="872403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星期三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3384002" y="3686672"/>
            <a:ext cx="872403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星期三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7478538" y="529520"/>
            <a:ext cx="4279354" cy="107721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星期三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週三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─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慣用語</a:t>
            </a:r>
            <a:r>
              <a:rPr lang="en-US" altLang="zh-TW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如星期</a:t>
            </a:r>
            <a:r>
              <a:rPr lang="en-US" altLang="zh-TW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中文數字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，公文書橫式書寫數字使用原則</a:t>
            </a:r>
            <a:r>
              <a:rPr lang="en-US" altLang="zh-TW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(93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17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日院臺秘字第</a:t>
            </a:r>
            <a:r>
              <a:rPr lang="en-US" altLang="zh-TW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093008912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函</a:t>
            </a:r>
            <a:r>
              <a:rPr lang="en-US" altLang="zh-TW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)(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行政院</a:t>
            </a:r>
            <a:r>
              <a:rPr lang="en-US" altLang="zh-TW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月文書處理手冊「數字用法舉例一覧表」</a:t>
            </a:r>
            <a:r>
              <a:rPr lang="en-US" altLang="zh-TW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P.69)</a:t>
            </a:r>
            <a:endParaRPr lang="zh-TW" altLang="en-US" sz="1600" kern="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275874" y="1902659"/>
            <a:ext cx="1407835" cy="33855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起首語闕如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zh-TW" altLang="en-US" sz="1600" kern="0" dirty="0">
              <a:solidFill>
                <a:srgbClr val="FF0000"/>
              </a:solidFill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5128749" y="1717993"/>
            <a:ext cx="4888173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主旨之內容結構</a:t>
            </a:r>
            <a:r>
              <a:rPr lang="en-US" altLang="zh-TW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=</a:t>
            </a:r>
            <a:r>
              <a:rPr lang="zh-TW" altLang="en-US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起首語</a:t>
            </a:r>
            <a:r>
              <a:rPr lang="en-US" altLang="zh-TW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本案主要意旨</a:t>
            </a:r>
            <a:r>
              <a:rPr lang="en-US" altLang="zh-TW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期望語</a:t>
            </a:r>
            <a:endParaRPr lang="zh-TW" altLang="en-US" kern="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7432819" y="3992416"/>
            <a:ext cx="4758717" cy="120032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公文標點符號應依行政院文書處理手冊附錄</a:t>
            </a:r>
            <a:r>
              <a:rPr lang="en-US" altLang="zh-TW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、標點符號用法表</a:t>
            </a:r>
            <a:r>
              <a:rPr lang="en-US" altLang="zh-TW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(P.63-64)</a:t>
            </a: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之規定辦理。經查該「標點符號用法表」並無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〈〉〔〕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｛｝“ ”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【】《》 ﹟﹡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／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‧〜</a:t>
            </a: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等電腦特殊標點符號</a:t>
            </a:r>
          </a:p>
        </p:txBody>
      </p:sp>
      <p:sp>
        <p:nvSpPr>
          <p:cNvPr id="34" name="文字方塊 33"/>
          <p:cNvSpPr txBox="1"/>
          <p:nvPr/>
        </p:nvSpPr>
        <p:spPr>
          <a:xfrm>
            <a:off x="3891381" y="550277"/>
            <a:ext cx="3522549" cy="107721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1600" kern="0" dirty="0">
                <a:solidFill>
                  <a:srgbClr val="0000FF"/>
                </a:solidFill>
                <a:latin typeface=""/>
              </a:rPr>
              <a:t>「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附件」：請註明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內容名稱、媒體型式、數量及其他有關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字樣。</a:t>
            </a:r>
            <a:r>
              <a:rPr lang="en-US" altLang="zh-TW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文書處理手冊三十一、</a:t>
            </a:r>
            <a:r>
              <a:rPr lang="en-US" altLang="zh-TW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TW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))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。本案例應加填「</a:t>
            </a:r>
            <a:r>
              <a:rPr lang="en-US" altLang="zh-TW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IBSC2021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招說會計畫書</a:t>
            </a:r>
            <a:r>
              <a:rPr lang="en-US" altLang="zh-TW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份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zh-TW" altLang="en-US" sz="1600" kern="0" dirty="0">
              <a:solidFill>
                <a:srgbClr val="33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8317345" y="2557494"/>
            <a:ext cx="3849930" cy="5847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敬詞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是下級機關對上級機關使用，平行機關不宜使用「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敬請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」應使用「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」即可</a:t>
            </a:r>
          </a:p>
        </p:txBody>
      </p:sp>
    </p:spTree>
    <p:extLst>
      <p:ext uri="{BB962C8B-B14F-4D97-AF65-F5344CB8AC3E}">
        <p14:creationId xmlns:p14="http://schemas.microsoft.com/office/powerpoint/2010/main" val="315416277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5" name="文字方塊 10"/>
          <p:cNvSpPr txBox="1">
            <a:spLocks noChangeArrowheads="1"/>
          </p:cNvSpPr>
          <p:nvPr/>
        </p:nvSpPr>
        <p:spPr bwMode="auto">
          <a:xfrm>
            <a:off x="41406" y="24126"/>
            <a:ext cx="12150594" cy="571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國立中科實驗高級中學 函</a:t>
            </a:r>
            <a:endParaRPr kumimoji="0" lang="en-US" altLang="zh-TW" sz="24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受文者：臺中市政府教育局</a:t>
            </a:r>
            <a:endParaRPr lang="en-US" altLang="zh-TW" sz="2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發文日期：中華民國</a:t>
            </a:r>
            <a:r>
              <a:rPr lang="en-US" altLang="zh-TW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22</a:t>
            </a: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發文字號：中科高國字字第</a:t>
            </a:r>
            <a:r>
              <a:rPr lang="en-US" altLang="zh-TW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1100011489</a:t>
            </a: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號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速別：普通件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密等及解密條件或保密期限：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附件：中科實中國中部</a:t>
            </a:r>
            <a:r>
              <a:rPr lang="en-US" altLang="zh-TW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111</a:t>
            </a: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學年度招生簡章  </a:t>
            </a:r>
            <a:r>
              <a:rPr lang="en-US" altLang="zh-TW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(A102V0000U_1100011489_ATTACH1.pdf)</a:t>
            </a:r>
          </a:p>
          <a:p>
            <a:pPr fontAlgn="base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1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主旨：檢送本校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111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學年度國中部招生簡章一份，敬請貴校惠予協助公告周知，請 查照。</a:t>
            </a:r>
          </a:p>
          <a:p>
            <a:endParaRPr lang="en-US" altLang="zh-TW" sz="2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說明：</a:t>
            </a: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一、依教育部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日臺教授國字第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1100160172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號核定函辦理。</a:t>
            </a: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二、當年度國小畢業生並符合本校報名資格者，務必於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111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至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至本校國中部新生</a:t>
            </a:r>
            <a:endParaRPr lang="en-US" altLang="zh-TW" sz="2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報名網站進行報明線上報名作業，網址及詳細報名方式請參閱簡章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如附件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規定。</a:t>
            </a:r>
            <a:endParaRPr lang="en-US" altLang="zh-TW" sz="2000" kern="1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zh-TW" sz="1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正本：國立中興大學、國立臺中教育大學、國立彰化師範大學、國立暨南國際大學、國立臺灣體育運動大學、國立臺中科技大學、國</a:t>
            </a:r>
            <a:endParaRPr lang="en-US" altLang="zh-TW" sz="1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立勤益科技大學、國立虎尾科技大學、國立雲林科技大學、逢甲大學、靜宜大學、東海大學、朝陽科技大學、弘光科技大學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副本：</a:t>
            </a:r>
          </a:p>
          <a:p>
            <a:pPr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zh-TW" sz="2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716593" y="1708726"/>
            <a:ext cx="3227333" cy="2493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1970839" y="2480368"/>
            <a:ext cx="2881745" cy="3404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14" name="文字方塊 15"/>
          <p:cNvSpPr txBox="1">
            <a:spLocks noChangeArrowheads="1"/>
          </p:cNvSpPr>
          <p:nvPr/>
        </p:nvSpPr>
        <p:spPr bwMode="auto">
          <a:xfrm>
            <a:off x="4024405" y="1726326"/>
            <a:ext cx="62275" cy="21418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zh-TW" altLang="en-US" sz="1715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1538955" y="3018382"/>
            <a:ext cx="3171843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en-US" altLang="zh-TW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111</a:t>
            </a: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學年度國中部招生簡章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315546" y="2039304"/>
            <a:ext cx="4219510" cy="33855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zh-TW" altLang="en-US" sz="1600" b="1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中科實中國中部</a:t>
            </a:r>
            <a:r>
              <a:rPr lang="en-US" altLang="zh-TW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111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學年度招生簡章</a:t>
            </a:r>
            <a:r>
              <a:rPr lang="zh-TW" altLang="en-US" sz="1600" b="1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en-US" altLang="zh-TW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份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5657993" y="3008675"/>
            <a:ext cx="434880" cy="338554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4834890" y="3018382"/>
            <a:ext cx="57684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altLang="zh-TW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份</a:t>
            </a:r>
          </a:p>
        </p:txBody>
      </p:sp>
      <p:sp>
        <p:nvSpPr>
          <p:cNvPr id="25" name="文字方塊 24"/>
          <p:cNvSpPr txBox="1">
            <a:spLocks noChangeArrowheads="1"/>
          </p:cNvSpPr>
          <p:nvPr/>
        </p:nvSpPr>
        <p:spPr bwMode="auto">
          <a:xfrm>
            <a:off x="4861821" y="2476654"/>
            <a:ext cx="522979" cy="34043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zh-TW" altLang="en-US" sz="1715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文字方塊 12"/>
          <p:cNvSpPr txBox="1">
            <a:spLocks noChangeArrowheads="1"/>
          </p:cNvSpPr>
          <p:nvPr/>
        </p:nvSpPr>
        <p:spPr bwMode="auto">
          <a:xfrm>
            <a:off x="5593724" y="2476654"/>
            <a:ext cx="522979" cy="34043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zh-TW" altLang="en-US" sz="1715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7978695" y="3677383"/>
            <a:ext cx="522979" cy="34043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zh-TW" altLang="en-US" sz="1715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文字方塊 16"/>
          <p:cNvSpPr txBox="1">
            <a:spLocks noChangeArrowheads="1"/>
          </p:cNvSpPr>
          <p:nvPr/>
        </p:nvSpPr>
        <p:spPr bwMode="auto">
          <a:xfrm>
            <a:off x="9562368" y="3677383"/>
            <a:ext cx="522979" cy="34043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zh-TW" altLang="en-US" sz="1715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8134933" y="3221464"/>
            <a:ext cx="872403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星期二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9380191" y="3248586"/>
            <a:ext cx="825023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星期二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54063" y="5060202"/>
            <a:ext cx="7153238" cy="181588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7F007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行政院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7F007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99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7F007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7F007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7F007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7F007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14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7F007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日修正文書處理手冊修正草案對照表說明欄七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規定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基於法規名稱毋須使用引號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故公文書於寫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法律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名稱或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法規命令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之名稱時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不再加註引號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但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行政規則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仍應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加註引號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本案例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招生簡章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之名稱屬於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行政規則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故應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加註引號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</a:p>
          <a:p>
            <a:pPr lvl="0"/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法律名稱─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法、律、條例、通則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；不再加註引號</a:t>
            </a:r>
            <a:endParaRPr kumimoji="0" lang="en-US" altLang="zh-TW" sz="16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法規命令名稱─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規程、規則、細則、辦法、綱要、標準、準則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；不再加註引號</a:t>
            </a:r>
            <a:endParaRPr kumimoji="0" lang="en-US" altLang="zh-TW" sz="16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行政規則─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注意事項、作業程序、方案、須知、要點、規章、規定、規範、</a:t>
            </a:r>
            <a:endParaRPr kumimoji="0" lang="en-US" altLang="zh-TW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基準、章程、簡章、簡則、 原則、計畫、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表等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應加註引號</a:t>
            </a:r>
            <a:endParaRPr kumimoji="0" lang="zh-TW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4334427" y="577960"/>
            <a:ext cx="3930817" cy="107721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1600" kern="0" dirty="0">
                <a:solidFill>
                  <a:srgbClr val="0000FF"/>
                </a:solidFill>
                <a:latin typeface=""/>
              </a:rPr>
              <a:t>「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附件」：請註明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內容名稱、媒體型式、數量及其他有關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字樣。</a:t>
            </a:r>
            <a:r>
              <a:rPr lang="en-US" altLang="zh-TW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文書處理手冊三十一、</a:t>
            </a:r>
            <a:r>
              <a:rPr lang="en-US" altLang="zh-TW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TW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))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。本案例應加填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「中科實中國中部</a:t>
            </a:r>
            <a:r>
              <a:rPr lang="en-US" altLang="zh-TW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111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學年度招生簡章」</a:t>
            </a:r>
            <a:r>
              <a:rPr lang="en-US" altLang="zh-TW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份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3756030" y="1327370"/>
            <a:ext cx="517236" cy="3077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en-US" altLang="zh-TW" sz="1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kumimoji="1" lang="zh-TW" altLang="en-US" sz="1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份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5411730" y="1768194"/>
            <a:ext cx="3849930" cy="5847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敬詞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是下級機關對上級機關使用，平行機關不宜使用「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敬請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」應使用「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」即可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7219958" y="5032524"/>
            <a:ext cx="4842733" cy="181588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按「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乙份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」或「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一份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」一詞之使用，「文書處理手冊」並無規定，惟實務上「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乙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份」與「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一份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」二者均有使用。另依「文書處理手冊」附錄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5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之「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公文書橫式書寫數字使用原則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」第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2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點規定，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數字用語具統計意義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（如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計量單位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）者，使用阿拉伯數字，是以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份數可以「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份」表示較為清楚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。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(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行政院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96.6.28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院長電子信箱文書處理相關釋例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)</a:t>
            </a:r>
            <a:endParaRPr kumimoji="0" lang="zh-TW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32" name="文字方塊 31"/>
          <p:cNvSpPr txBox="1">
            <a:spLocks noChangeArrowheads="1"/>
          </p:cNvSpPr>
          <p:nvPr/>
        </p:nvSpPr>
        <p:spPr bwMode="auto">
          <a:xfrm>
            <a:off x="8911917" y="2496638"/>
            <a:ext cx="970992" cy="34043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zh-TW" altLang="en-US" sz="1715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10060050" y="2462207"/>
            <a:ext cx="915430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請查照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8911917" y="129767"/>
            <a:ext cx="2697947" cy="16004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使各機關處理公文有一致遵循標準，自即日起有關公文之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期望、目的及稱謂用語，均無須挪抬（空</a:t>
            </a:r>
            <a:r>
              <a:rPr lang="en-US" altLang="zh-TW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格）書寫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。（行政院</a:t>
            </a:r>
            <a:r>
              <a:rPr lang="en-US" altLang="zh-TW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104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25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日院臺綜字第</a:t>
            </a:r>
            <a:r>
              <a:rPr lang="en-US" altLang="zh-TW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1040127907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號函）</a:t>
            </a:r>
            <a:endPara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5583078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5" name="文字方塊 10"/>
          <p:cNvSpPr txBox="1">
            <a:spLocks noChangeArrowheads="1"/>
          </p:cNvSpPr>
          <p:nvPr/>
        </p:nvSpPr>
        <p:spPr bwMode="auto">
          <a:xfrm>
            <a:off x="41406" y="24126"/>
            <a:ext cx="12150594" cy="7196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國立中科實驗高級中學 函</a:t>
            </a:r>
            <a:endParaRPr kumimoji="0" lang="en-US" altLang="zh-TW" sz="24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受文者：臺中市立安和國民中學</a:t>
            </a:r>
            <a:endParaRPr lang="en-US" altLang="zh-TW" sz="2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發文日期：中華民國</a:t>
            </a:r>
            <a:r>
              <a:rPr lang="en-US" altLang="zh-TW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111</a:t>
            </a: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發文字號：中科高教字第</a:t>
            </a:r>
            <a:r>
              <a:rPr lang="en-US" altLang="zh-TW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1110004817</a:t>
            </a: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號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速別：普通件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密等及解密條件或保密期限：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附件：第</a:t>
            </a:r>
            <a:r>
              <a:rPr lang="en-US" altLang="zh-TW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屆數理實驗班成果發表會企劃書 </a:t>
            </a:r>
            <a:r>
              <a:rPr lang="en-US" altLang="zh-TW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修發文用</a:t>
            </a:r>
            <a:r>
              <a:rPr lang="en-US" altLang="zh-TW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(A102V0000U_1110004817_ATTACH1.pdf)</a:t>
            </a: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主旨：檢送本校「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學年度第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屆數理實驗班成果發表會」 實施計畫，敬邀貴校師生線上參與，請查照。</a:t>
            </a: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說明：</a:t>
            </a: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一、發表會時間：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111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日（星期三）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13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00 17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二、發表會地點：國立中科實驗高級中學國際會議廳。</a:t>
            </a: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三、發表會直播網址：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https://www.youtube.com/channel/UCKa3VZRS8BSoZGrlvEvOaVw/featured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四、因應疫情嚴峻，恕無法開放外校師生入校，故此次發表會採實體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僅限部分校內師生及家長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)+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線上直</a:t>
            </a:r>
            <a:endParaRPr lang="en-US" altLang="zh-TW" sz="2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播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外校師生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方式辦理，歡迎貴校師生一同線上觀看，共襄盛舉。</a:t>
            </a: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五、請惠予參加本校成果發表會之教師及學生公（差）假登記。</a:t>
            </a: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六、檢附本校「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學年度第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屆數理實驗班成果發表會」 實施計畫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份。</a:t>
            </a: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七、聯絡人：本校設備組王郁茜組長：電語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04-25686850 #1230 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或設備組吳柏翰先生：電語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04-25686850</a:t>
            </a: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# 1231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000" kern="1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zh-TW" sz="1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正本：臺中市立漢口國民中學、財團法人東海大學附屬高級中等學校、臺中市立福科國民中學、臺中市立鹿寮國民中學、臺中市立大</a:t>
            </a:r>
            <a:endParaRPr lang="en-US" altLang="zh-TW" sz="1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雅國民中學、臺中市立忠明高級中學、臺中市立東山高級中學、臺中市立惠文高級中學、臺中市立大里高級中學、臺中市立中</a:t>
            </a:r>
            <a:endParaRPr lang="en-US" altLang="zh-TW" sz="1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港高級中學、臺中市立大甲高級中等學校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副本：</a:t>
            </a:r>
          </a:p>
          <a:p>
            <a:pPr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zh-TW" sz="2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150048" y="2564486"/>
            <a:ext cx="1740279" cy="3357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6869087" y="1978846"/>
            <a:ext cx="1101208" cy="3117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14" name="文字方塊 15"/>
          <p:cNvSpPr txBox="1">
            <a:spLocks noChangeArrowheads="1"/>
          </p:cNvSpPr>
          <p:nvPr/>
        </p:nvSpPr>
        <p:spPr bwMode="auto">
          <a:xfrm>
            <a:off x="10033070" y="4679094"/>
            <a:ext cx="512414" cy="37844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zh-TW" altLang="en-US" sz="1715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文字方塊 12"/>
          <p:cNvSpPr txBox="1">
            <a:spLocks noChangeArrowheads="1"/>
          </p:cNvSpPr>
          <p:nvPr/>
        </p:nvSpPr>
        <p:spPr bwMode="auto">
          <a:xfrm>
            <a:off x="6701395" y="4729018"/>
            <a:ext cx="188932" cy="32851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zh-TW" altLang="en-US" sz="1715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1104629" y="2195154"/>
            <a:ext cx="5366693" cy="33855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1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en-US" altLang="zh-TW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學年度第</a:t>
            </a:r>
            <a:r>
              <a:rPr lang="en-US" altLang="zh-TW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屆數理實驗班成果發表會實施計畫</a:t>
            </a:r>
            <a:r>
              <a:rPr lang="zh-TW" altLang="en-US" sz="1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en-US" altLang="zh-TW" sz="1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1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份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3461453" y="1413776"/>
            <a:ext cx="535242" cy="33855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TW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份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8233092" y="2350746"/>
            <a:ext cx="624581" cy="338554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邀請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6433666" y="2930996"/>
            <a:ext cx="1865246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下午</a:t>
            </a:r>
            <a:r>
              <a:rPr lang="en-US" altLang="zh-TW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時至</a:t>
            </a:r>
            <a:r>
              <a:rPr lang="en-US" altLang="zh-TW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</a:t>
            </a:r>
            <a:r>
              <a:rPr lang="en-US" altLang="zh-TW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</a:p>
        </p:txBody>
      </p:sp>
      <p:sp>
        <p:nvSpPr>
          <p:cNvPr id="25" name="文字方塊 24"/>
          <p:cNvSpPr txBox="1">
            <a:spLocks noChangeArrowheads="1"/>
          </p:cNvSpPr>
          <p:nvPr/>
        </p:nvSpPr>
        <p:spPr bwMode="auto">
          <a:xfrm>
            <a:off x="8233094" y="1978846"/>
            <a:ext cx="558738" cy="31177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zh-TW" altLang="en-US" sz="1715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926586" y="4364091"/>
            <a:ext cx="1076603" cy="3533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15" name="文字方塊 15"/>
          <p:cNvSpPr txBox="1">
            <a:spLocks noChangeArrowheads="1"/>
          </p:cNvSpPr>
          <p:nvPr/>
        </p:nvSpPr>
        <p:spPr bwMode="auto">
          <a:xfrm>
            <a:off x="4667016" y="4679094"/>
            <a:ext cx="608556" cy="37844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zh-TW" altLang="en-US" sz="1715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文字方塊 12"/>
          <p:cNvSpPr txBox="1">
            <a:spLocks noChangeArrowheads="1"/>
          </p:cNvSpPr>
          <p:nvPr/>
        </p:nvSpPr>
        <p:spPr bwMode="auto">
          <a:xfrm>
            <a:off x="859395" y="4983285"/>
            <a:ext cx="212024" cy="35533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zh-TW" altLang="en-US" sz="1715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文字方塊 15"/>
          <p:cNvSpPr txBox="1">
            <a:spLocks noChangeArrowheads="1"/>
          </p:cNvSpPr>
          <p:nvPr/>
        </p:nvSpPr>
        <p:spPr bwMode="auto">
          <a:xfrm>
            <a:off x="3996695" y="1752330"/>
            <a:ext cx="62275" cy="21418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zh-TW" altLang="en-US" sz="1715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4604389" y="5102024"/>
            <a:ext cx="671183" cy="338554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電話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10033070" y="4277449"/>
            <a:ext cx="671183" cy="338554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電話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6471322" y="5099202"/>
            <a:ext cx="612970" cy="33855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分機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167420" y="5048299"/>
            <a:ext cx="612970" cy="33855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分機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8995432" y="2290618"/>
            <a:ext cx="2890678" cy="830997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敬邀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是下級機關對上級機關使用，平行機關不宜使用「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敬邀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」應使用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邀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請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」即可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4026231" y="427928"/>
            <a:ext cx="8133030" cy="124649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1500" kern="0" dirty="0">
                <a:solidFill>
                  <a:srgbClr val="7F007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行政院</a:t>
            </a:r>
            <a:r>
              <a:rPr lang="en-US" altLang="zh-TW" sz="1500" kern="0" dirty="0">
                <a:solidFill>
                  <a:srgbClr val="7F007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99</a:t>
            </a:r>
            <a:r>
              <a:rPr lang="zh-TW" altLang="en-US" sz="1500" kern="0" dirty="0">
                <a:solidFill>
                  <a:srgbClr val="7F007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1500" kern="0" dirty="0">
                <a:solidFill>
                  <a:srgbClr val="7F007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1500" kern="0" dirty="0">
                <a:solidFill>
                  <a:srgbClr val="7F007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1500" kern="0" dirty="0">
                <a:solidFill>
                  <a:srgbClr val="7F007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14</a:t>
            </a:r>
            <a:r>
              <a:rPr lang="zh-TW" altLang="en-US" sz="1500" kern="0" dirty="0">
                <a:solidFill>
                  <a:srgbClr val="7F007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日修正文書處理手冊修正草案對照表說明欄七</a:t>
            </a:r>
            <a:r>
              <a:rPr lang="zh-TW" altLang="en-US" sz="15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規定</a:t>
            </a:r>
            <a:r>
              <a:rPr lang="en-US" altLang="zh-TW" sz="15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15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基於法規名稱毋須使用引號</a:t>
            </a:r>
            <a:r>
              <a:rPr lang="en-US" altLang="zh-TW" sz="15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15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故公文書於寫</a:t>
            </a:r>
            <a:r>
              <a:rPr lang="zh-TW" altLang="en-US" sz="15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法律</a:t>
            </a:r>
            <a:r>
              <a:rPr lang="zh-TW" altLang="en-US" sz="15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名稱或</a:t>
            </a:r>
            <a:r>
              <a:rPr lang="zh-TW" altLang="en-US" sz="15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法規命令</a:t>
            </a:r>
            <a:r>
              <a:rPr lang="zh-TW" altLang="en-US" sz="15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之名稱時</a:t>
            </a:r>
            <a:r>
              <a:rPr lang="en-US" altLang="zh-TW" sz="15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15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不再加註引號</a:t>
            </a:r>
            <a:r>
              <a:rPr lang="en-US" altLang="zh-TW" sz="15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15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但</a:t>
            </a:r>
            <a:r>
              <a:rPr lang="zh-TW" altLang="en-US" sz="15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行政規則</a:t>
            </a:r>
            <a:r>
              <a:rPr lang="zh-TW" altLang="en-US" sz="15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仍應</a:t>
            </a:r>
            <a:r>
              <a:rPr lang="zh-TW" altLang="en-US" sz="15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加註引號</a:t>
            </a:r>
            <a:r>
              <a:rPr lang="zh-TW" altLang="en-US" sz="15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本案例</a:t>
            </a:r>
            <a:r>
              <a:rPr lang="zh-TW" altLang="en-US" sz="15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○○實施計畫</a:t>
            </a:r>
            <a:r>
              <a:rPr lang="zh-TW" altLang="en-US" sz="15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之名稱屬於</a:t>
            </a:r>
            <a:r>
              <a:rPr lang="zh-TW" altLang="en-US" sz="15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行政規則</a:t>
            </a:r>
            <a:r>
              <a:rPr lang="zh-TW" altLang="en-US" sz="15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故應</a:t>
            </a:r>
            <a:r>
              <a:rPr lang="zh-TW" altLang="en-US" sz="15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加註引號</a:t>
            </a:r>
            <a:r>
              <a:rPr lang="en-US" altLang="zh-TW" sz="15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15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法律名稱─</a:t>
            </a:r>
            <a:r>
              <a:rPr lang="zh-TW" altLang="en-US" sz="15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法、律、條例、通則</a:t>
            </a:r>
            <a:r>
              <a:rPr lang="zh-TW" altLang="en-US" sz="15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；法規命令名稱─</a:t>
            </a:r>
            <a:r>
              <a:rPr lang="zh-TW" altLang="en-US" sz="15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規程、規則、細則、辦法、綱要、標準、準則</a:t>
            </a:r>
            <a:r>
              <a:rPr lang="zh-TW" altLang="en-US" sz="15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；其他屬於行政規則─</a:t>
            </a:r>
            <a:r>
              <a:rPr lang="zh-TW" altLang="en-US" sz="15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注意事項、作業程序、方案、須知、要點、規章、規定、規範、基準、章程、簡章、簡則、 原則、計畫、表等</a:t>
            </a:r>
            <a:endParaRPr lang="zh-TW" altLang="en-US" sz="1500" kern="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7366289" y="5123588"/>
            <a:ext cx="471331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911889" eaLnBrk="0" fontAlgn="base" hangingPunct="0">
              <a:lnSpc>
                <a:spcPts val="1800"/>
              </a:lnSpc>
              <a:spcBef>
                <a:spcPts val="1000"/>
              </a:spcBef>
              <a:spcAft>
                <a:spcPct val="0"/>
              </a:spcAft>
            </a:pP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有關公文製作時提及時間之表述方式，可採</a:t>
            </a:r>
            <a:r>
              <a:rPr lang="en-US" altLang="zh-TW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小時制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en-US" altLang="zh-TW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24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小時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制，如採行</a:t>
            </a:r>
            <a:r>
              <a:rPr lang="en-US" altLang="zh-TW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小時制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，應冠以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上午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下午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，以資明確，如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上午</a:t>
            </a:r>
            <a:r>
              <a:rPr lang="en-US" altLang="zh-TW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</a:t>
            </a: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下午</a:t>
            </a:r>
            <a:r>
              <a:rPr lang="en-US" altLang="zh-TW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等。</a:t>
            </a:r>
            <a:r>
              <a:rPr lang="en-US" altLang="zh-TW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行政院</a:t>
            </a:r>
            <a:r>
              <a:rPr lang="en-US" altLang="zh-TW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112.5.30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院長電子信箱文書處理相關釋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84785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" y="535470"/>
            <a:ext cx="12192000" cy="6203415"/>
          </a:xfrm>
        </p:spPr>
        <p:txBody>
          <a:bodyPr rtlCol="0">
            <a:normAutofit/>
          </a:bodyPr>
          <a:lstStyle/>
          <a:p>
            <a:pPr marL="228574" indent="-228574" defTabSz="914298" eaLnBrk="1" fontAlgn="auto" hangingPunct="1">
              <a:spcAft>
                <a:spcPts val="0"/>
              </a:spcAft>
              <a:defRPr/>
            </a:pP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 鑒 核</a:t>
            </a: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＝請上級機關或長官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審查＋</a:t>
            </a: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並做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決定</a:t>
            </a:r>
            <a:endParaRPr lang="en-US" altLang="zh-TW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defTabSz="914298" eaLnBrk="1" fontAlgn="auto" hangingPunct="1">
              <a:spcAft>
                <a:spcPts val="0"/>
              </a:spcAft>
              <a:buNone/>
              <a:defRPr/>
            </a:pPr>
            <a:r>
              <a:rPr lang="zh-TW" altLang="en-US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</a:t>
            </a:r>
            <a:r>
              <a:rPr lang="en-US" altLang="zh-TW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指在下級機關尚未發生效力於報上級機關決定後才發生效力</a:t>
            </a:r>
            <a:r>
              <a:rPr lang="en-US" altLang="zh-TW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 defTabSz="914298" eaLnBrk="1" fontAlgn="auto" hangingPunct="1">
              <a:spcAft>
                <a:spcPts val="0"/>
              </a:spcAft>
              <a:buNone/>
              <a:defRPr/>
            </a:pPr>
            <a:endParaRPr lang="en-US" altLang="zh-TW" sz="28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28574" indent="-228574" defTabSz="914298" eaLnBrk="1" fontAlgn="auto" hangingPunct="1">
              <a:spcAft>
                <a:spcPts val="0"/>
              </a:spcAft>
              <a:defRPr/>
            </a:pP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 核 示</a:t>
            </a: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＝請上級機關或長官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審核＋</a:t>
            </a: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並做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指示</a:t>
            </a:r>
            <a:endParaRPr lang="en-US" altLang="zh-TW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defTabSz="914298" eaLnBrk="1" fontAlgn="auto" hangingPunct="1">
              <a:spcAft>
                <a:spcPts val="0"/>
              </a:spcAft>
              <a:buNone/>
              <a:defRPr/>
            </a:pP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指在下級機關尚未發生效力於報上級機關決定後才發生效力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228574" indent="-228574" defTabSz="914298" eaLnBrk="1" fontAlgn="auto" hangingPunct="1">
              <a:spcAft>
                <a:spcPts val="0"/>
              </a:spcAft>
              <a:defRPr/>
            </a:pP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28574" indent="-228574" defTabSz="914298" eaLnBrk="1" fontAlgn="auto" hangingPunct="1">
              <a:spcAft>
                <a:spcPts val="0"/>
              </a:spcAft>
              <a:defRPr/>
            </a:pP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 備 查</a:t>
            </a: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＝請上級機關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留供查考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知道即可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；與「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請鑒察</a:t>
            </a:r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」同義。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defTabSz="914298" eaLnBrk="1" fontAlgn="auto" hangingPunct="1">
              <a:spcAft>
                <a:spcPts val="0"/>
              </a:spcAft>
              <a:buNone/>
              <a:defRPr/>
            </a:pP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指在下級機關已發生效力只是報上級機關留供查考知悉之謂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 defTabSz="914298" eaLnBrk="1" fontAlgn="auto" hangingPunct="1">
              <a:spcAft>
                <a:spcPts val="0"/>
              </a:spcAft>
              <a:buNone/>
              <a:defRPr/>
            </a:pPr>
            <a:endParaRPr lang="en-US" altLang="zh-TW" sz="28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28574" indent="-228574" defTabSz="914298" eaLnBrk="1" fontAlgn="auto" hangingPunct="1">
              <a:spcAft>
                <a:spcPts val="0"/>
              </a:spcAft>
              <a:defRPr/>
            </a:pP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 核 備</a:t>
            </a: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＝指上級機關有審查權，如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違法不當</a:t>
            </a: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即以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駁回</a:t>
            </a: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合法妥適</a:t>
            </a: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即以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存查</a:t>
            </a:r>
            <a:endParaRPr lang="en-US" altLang="zh-TW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defTabSz="914298" eaLnBrk="1" fontAlgn="auto" hangingPunct="1">
              <a:spcAft>
                <a:spcPts val="0"/>
              </a:spcAft>
              <a:buNone/>
              <a:defRPr/>
            </a:pP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指在下級機關已發生效力報給上級再審查後留供查考知悉之謂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 defTabSz="914298" eaLnBrk="1" fontAlgn="auto" hangingPunct="1">
              <a:spcAft>
                <a:spcPts val="0"/>
              </a:spcAft>
              <a:buNone/>
              <a:defRPr/>
            </a:pPr>
            <a:endParaRPr lang="en-US" altLang="zh-TW" sz="28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defTabSz="914298" eaLnBrk="1" fontAlgn="auto" hangingPunct="1">
              <a:spcAft>
                <a:spcPts val="0"/>
              </a:spcAft>
              <a:buNone/>
              <a:defRPr/>
            </a:pPr>
            <a:endParaRPr lang="en-US" altLang="zh-TW" sz="28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defTabSz="914298" eaLnBrk="1" fontAlgn="auto" hangingPunct="1">
              <a:spcAft>
                <a:spcPts val="0"/>
              </a:spcAft>
              <a:buNone/>
              <a:defRPr/>
            </a:pPr>
            <a:endParaRPr lang="en-US" altLang="zh-TW" sz="28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28574" indent="-228574" defTabSz="914298" eaLnBrk="1" fontAlgn="auto" hangingPunct="1">
              <a:spcAft>
                <a:spcPts val="0"/>
              </a:spcAft>
              <a:defRPr/>
            </a:pPr>
            <a:endParaRPr lang="zh-TW" altLang="en-US" sz="28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758992" y="1368318"/>
            <a:ext cx="553998" cy="96563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審查</a:t>
            </a:r>
          </a:p>
        </p:txBody>
      </p:sp>
      <p:sp>
        <p:nvSpPr>
          <p:cNvPr id="7" name="向下箭號 6"/>
          <p:cNvSpPr/>
          <p:nvPr/>
        </p:nvSpPr>
        <p:spPr>
          <a:xfrm>
            <a:off x="975399" y="986085"/>
            <a:ext cx="135112" cy="3547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333505" y="1328012"/>
            <a:ext cx="553998" cy="96563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決定</a:t>
            </a:r>
          </a:p>
        </p:txBody>
      </p:sp>
      <p:sp>
        <p:nvSpPr>
          <p:cNvPr id="10" name="向下箭號 9"/>
          <p:cNvSpPr/>
          <p:nvPr/>
        </p:nvSpPr>
        <p:spPr>
          <a:xfrm>
            <a:off x="975399" y="2504734"/>
            <a:ext cx="135112" cy="3547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1" name="向下箭號 10"/>
          <p:cNvSpPr/>
          <p:nvPr/>
        </p:nvSpPr>
        <p:spPr>
          <a:xfrm>
            <a:off x="1497975" y="2487227"/>
            <a:ext cx="135112" cy="3547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2" name="向下箭號 11"/>
          <p:cNvSpPr/>
          <p:nvPr/>
        </p:nvSpPr>
        <p:spPr>
          <a:xfrm>
            <a:off x="1495342" y="965445"/>
            <a:ext cx="135112" cy="3547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765956" y="2880517"/>
            <a:ext cx="553998" cy="96563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審核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1359265" y="2826312"/>
            <a:ext cx="553998" cy="96563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指示</a:t>
            </a:r>
          </a:p>
        </p:txBody>
      </p:sp>
      <p:sp>
        <p:nvSpPr>
          <p:cNvPr id="15" name="向下箭號 14"/>
          <p:cNvSpPr/>
          <p:nvPr/>
        </p:nvSpPr>
        <p:spPr>
          <a:xfrm>
            <a:off x="945756" y="4018680"/>
            <a:ext cx="135112" cy="3547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6" name="向下箭號 15"/>
          <p:cNvSpPr/>
          <p:nvPr/>
        </p:nvSpPr>
        <p:spPr>
          <a:xfrm>
            <a:off x="1510258" y="4042440"/>
            <a:ext cx="135112" cy="3547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7" name="向下箭號 16"/>
          <p:cNvSpPr/>
          <p:nvPr/>
        </p:nvSpPr>
        <p:spPr>
          <a:xfrm>
            <a:off x="968435" y="5581254"/>
            <a:ext cx="135112" cy="3547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782933" y="4384221"/>
            <a:ext cx="553998" cy="79258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留供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1295143" y="4428557"/>
            <a:ext cx="553998" cy="74369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考查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1333422" y="5941711"/>
            <a:ext cx="553998" cy="8785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知悉</a:t>
            </a:r>
          </a:p>
        </p:txBody>
      </p:sp>
      <p:sp>
        <p:nvSpPr>
          <p:cNvPr id="22" name="向下箭號 21"/>
          <p:cNvSpPr/>
          <p:nvPr/>
        </p:nvSpPr>
        <p:spPr>
          <a:xfrm>
            <a:off x="1531804" y="5604215"/>
            <a:ext cx="135112" cy="3547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cxnSp>
        <p:nvCxnSpPr>
          <p:cNvPr id="4" name="直線接點 3"/>
          <p:cNvCxnSpPr/>
          <p:nvPr/>
        </p:nvCxnSpPr>
        <p:spPr>
          <a:xfrm flipV="1">
            <a:off x="-37125" y="2001578"/>
            <a:ext cx="12192000" cy="55179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 flipV="1">
            <a:off x="-37125" y="3508086"/>
            <a:ext cx="12192000" cy="55179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 flipV="1">
            <a:off x="-37125" y="5119495"/>
            <a:ext cx="12192000" cy="55179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字方塊 1"/>
          <p:cNvSpPr txBox="1"/>
          <p:nvPr/>
        </p:nvSpPr>
        <p:spPr>
          <a:xfrm>
            <a:off x="1103754" y="1464788"/>
            <a:ext cx="387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1080868" y="2994191"/>
            <a:ext cx="387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1067642" y="4410708"/>
            <a:ext cx="387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1080868" y="6084400"/>
            <a:ext cx="387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154402" y="-148032"/>
            <a:ext cx="94010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上行文期望語用法釋義</a:t>
            </a:r>
          </a:p>
        </p:txBody>
      </p:sp>
      <p:cxnSp>
        <p:nvCxnSpPr>
          <p:cNvPr id="28" name="直線接點 27"/>
          <p:cNvCxnSpPr/>
          <p:nvPr/>
        </p:nvCxnSpPr>
        <p:spPr>
          <a:xfrm flipV="1">
            <a:off x="0" y="511598"/>
            <a:ext cx="12192000" cy="55179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 flipV="1">
            <a:off x="4059" y="6664042"/>
            <a:ext cx="12192000" cy="55179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字方塊 29"/>
          <p:cNvSpPr txBox="1"/>
          <p:nvPr/>
        </p:nvSpPr>
        <p:spPr>
          <a:xfrm>
            <a:off x="707409" y="5935978"/>
            <a:ext cx="553998" cy="96563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審核</a:t>
            </a:r>
          </a:p>
        </p:txBody>
      </p:sp>
    </p:spTree>
    <p:extLst>
      <p:ext uri="{BB962C8B-B14F-4D97-AF65-F5344CB8AC3E}">
        <p14:creationId xmlns:p14="http://schemas.microsoft.com/office/powerpoint/2010/main" val="104737713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5" name="文字方塊 10"/>
          <p:cNvSpPr txBox="1">
            <a:spLocks noChangeArrowheads="1"/>
          </p:cNvSpPr>
          <p:nvPr/>
        </p:nvSpPr>
        <p:spPr bwMode="auto">
          <a:xfrm>
            <a:off x="41406" y="24126"/>
            <a:ext cx="12150594" cy="547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國立中科實驗高級中學 函</a:t>
            </a:r>
            <a:endParaRPr kumimoji="0" lang="en-US" altLang="zh-TW" sz="24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受文者：苗栗縣政府教育處</a:t>
            </a:r>
            <a:endParaRPr lang="en-US" altLang="zh-TW" sz="2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發文日期：中華民國</a:t>
            </a:r>
            <a:r>
              <a:rPr lang="en-US" altLang="zh-TW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111</a:t>
            </a: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22</a:t>
            </a: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發文字號：中科高國字第</a:t>
            </a:r>
            <a:r>
              <a:rPr lang="en-US" altLang="zh-TW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1110011081</a:t>
            </a: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號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速別：普通件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密等及解密條件或保密期限：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附件：中科實中國中部</a:t>
            </a:r>
            <a:r>
              <a:rPr lang="en-US" altLang="zh-TW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學年度招生簡章 </a:t>
            </a:r>
            <a:r>
              <a:rPr lang="en-US" altLang="zh-TW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(A102V0000U_1110011081_ATTACH1.pdf)</a:t>
            </a:r>
          </a:p>
          <a:p>
            <a:pPr fontAlgn="base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1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主旨：檢陳本校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學年度國中部招生簡章一份，敬請鈞局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處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惠予協助公告周知，請鑒核。</a:t>
            </a:r>
          </a:p>
          <a:p>
            <a:endParaRPr lang="en-US" altLang="zh-TW" sz="2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說明：</a:t>
            </a: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一、依教育部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111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13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日臺教授國字第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1110166354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號函核定。</a:t>
            </a: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二、當年度國小畢業生並符合本校報名資格者，務必於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星期二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至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24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星期五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至本校國</a:t>
            </a:r>
            <a:endParaRPr lang="en-US" altLang="zh-TW" sz="2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endParaRPr lang="en-US" altLang="zh-TW" sz="2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中部新生報名網站，進行線上報名作業，網址及詳細報名方式請參閱簡章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如附件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規定。</a:t>
            </a:r>
            <a:endParaRPr lang="en-US" altLang="zh-TW" sz="2000" kern="1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zh-TW" sz="1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正本：臺中市政府教育局、彰化縣政府教育處、南投縣政府教育處、雲林縣政府教育處、苗栗縣政府教育處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副本：</a:t>
            </a:r>
          </a:p>
          <a:p>
            <a:pPr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zh-TW" sz="2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438233" y="2201681"/>
            <a:ext cx="3371273" cy="364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890185" y="3432798"/>
            <a:ext cx="763124" cy="2987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14" name="文字方塊 15"/>
          <p:cNvSpPr txBox="1">
            <a:spLocks noChangeArrowheads="1"/>
          </p:cNvSpPr>
          <p:nvPr/>
        </p:nvSpPr>
        <p:spPr bwMode="auto">
          <a:xfrm>
            <a:off x="791356" y="1734979"/>
            <a:ext cx="3189517" cy="24160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zh-TW" altLang="en-US" sz="1715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791356" y="2559957"/>
            <a:ext cx="640280" cy="33855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檢送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1444831" y="2576973"/>
            <a:ext cx="3358078" cy="33855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zh-TW" altLang="en-US" sz="1600" b="1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本校</a:t>
            </a:r>
            <a:r>
              <a:rPr lang="en-US" altLang="zh-TW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學年度國中部招生簡章</a:t>
            </a:r>
            <a:r>
              <a:rPr lang="zh-TW" altLang="en-US" sz="1600" b="1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5575252" y="2605602"/>
            <a:ext cx="434880" cy="338554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</a:t>
            </a:r>
          </a:p>
        </p:txBody>
      </p:sp>
      <p:sp>
        <p:nvSpPr>
          <p:cNvPr id="25" name="文字方塊 24"/>
          <p:cNvSpPr txBox="1">
            <a:spLocks noChangeArrowheads="1"/>
          </p:cNvSpPr>
          <p:nvPr/>
        </p:nvSpPr>
        <p:spPr bwMode="auto">
          <a:xfrm>
            <a:off x="890185" y="2193010"/>
            <a:ext cx="541451" cy="34699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zh-TW" altLang="en-US" sz="1715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文字方塊 12"/>
          <p:cNvSpPr txBox="1">
            <a:spLocks noChangeArrowheads="1"/>
          </p:cNvSpPr>
          <p:nvPr/>
        </p:nvSpPr>
        <p:spPr bwMode="auto">
          <a:xfrm>
            <a:off x="4802909" y="2201681"/>
            <a:ext cx="541451" cy="34699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zh-TW" altLang="en-US" sz="1715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5575252" y="2210352"/>
            <a:ext cx="541451" cy="34699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zh-TW" altLang="en-US" sz="1715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文字方塊 16"/>
          <p:cNvSpPr txBox="1">
            <a:spLocks noChangeArrowheads="1"/>
          </p:cNvSpPr>
          <p:nvPr/>
        </p:nvSpPr>
        <p:spPr bwMode="auto">
          <a:xfrm>
            <a:off x="6128169" y="2201681"/>
            <a:ext cx="986061" cy="32964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zh-TW" altLang="en-US" sz="1715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文字方塊 18"/>
          <p:cNvSpPr txBox="1">
            <a:spLocks noChangeArrowheads="1"/>
          </p:cNvSpPr>
          <p:nvPr/>
        </p:nvSpPr>
        <p:spPr bwMode="auto">
          <a:xfrm>
            <a:off x="9370096" y="2193010"/>
            <a:ext cx="826849" cy="34699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zh-TW" altLang="en-US" sz="1715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4837761" y="2605602"/>
            <a:ext cx="57684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altLang="zh-TW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份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10404958" y="2145181"/>
            <a:ext cx="829132" cy="338554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請查照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6170783" y="2605602"/>
            <a:ext cx="1037716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貴局</a:t>
            </a:r>
            <a:r>
              <a:rPr lang="en-US" altLang="zh-TW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處</a:t>
            </a:r>
            <a:r>
              <a:rPr lang="en-US" altLang="zh-TW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1600" dirty="0">
              <a:solidFill>
                <a:srgbClr val="0000FF"/>
              </a:solidFill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791356" y="3757522"/>
            <a:ext cx="861953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本年度</a:t>
            </a:r>
            <a:endParaRPr lang="zh-TW" altLang="en-US" sz="1600" dirty="0">
              <a:solidFill>
                <a:srgbClr val="0000FF"/>
              </a:solidFill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4221019" y="409120"/>
            <a:ext cx="3888508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上行文之附送語─「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檢陳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en-US" altLang="zh-TW" sz="1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平行文之附送語─「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檢送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en-US" altLang="zh-TW" sz="1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下行文之附送語─「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檢發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」或「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檢送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en-US" altLang="zh-TW" sz="1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本案例因正本行文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縣</a:t>
            </a:r>
            <a:r>
              <a:rPr lang="en-US" altLang="zh-TW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市</a:t>
            </a:r>
            <a:r>
              <a:rPr lang="en-US" altLang="zh-TW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政府教育局</a:t>
            </a:r>
            <a:r>
              <a:rPr lang="en-US" altLang="zh-TW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處</a:t>
            </a:r>
            <a:r>
              <a:rPr lang="en-US" altLang="zh-TW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屬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平行文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應書寫「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檢送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0" name="文字方塊 15"/>
          <p:cNvSpPr txBox="1">
            <a:spLocks noChangeArrowheads="1"/>
          </p:cNvSpPr>
          <p:nvPr/>
        </p:nvSpPr>
        <p:spPr bwMode="auto">
          <a:xfrm>
            <a:off x="3123869" y="1005074"/>
            <a:ext cx="85777" cy="215659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zh-TW" altLang="en-US" sz="1715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34661" y="1387200"/>
            <a:ext cx="3586358" cy="3077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zh-TW" altLang="en-US" sz="1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1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中科實中國中部</a:t>
            </a:r>
            <a:r>
              <a:rPr lang="en-US" altLang="zh-TW" sz="1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  <a:r>
              <a:rPr lang="zh-TW" altLang="en-US" sz="1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學年度招生簡章</a:t>
            </a:r>
            <a:r>
              <a:rPr lang="zh-TW" altLang="en-US" sz="1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kumimoji="1" lang="en-US" altLang="zh-TW" sz="1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kumimoji="1" lang="zh-TW" altLang="en-US" sz="1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份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6927858" y="4789837"/>
            <a:ext cx="5129189" cy="96436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上行文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期望語用「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請鑒核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」、「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請核示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」、「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請鑒察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en-US" altLang="zh-TW" sz="1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1700"/>
              </a:lnSpc>
            </a:pP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平行文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期望語用「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請查照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」、「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請查照見復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en-US" altLang="zh-TW" sz="1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1700"/>
              </a:lnSpc>
            </a:pP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下行文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期望語用「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請查照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」、「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希照辦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en-US" altLang="zh-TW" sz="1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1700"/>
              </a:lnSpc>
            </a:pP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本案例屬對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平行文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期望語用「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請查照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104860" y="5091624"/>
            <a:ext cx="6688046" cy="12464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鈞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─ 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有隸屬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關係的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下級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機關對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上級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機關用之。</a:t>
            </a:r>
            <a:endParaRPr lang="en-US" altLang="zh-TW" sz="1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1800"/>
              </a:lnSpc>
            </a:pP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─對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無隸屬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關係且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較上級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機關用之，如立法、司法、考試、監察等院。</a:t>
            </a:r>
            <a:endParaRPr lang="en-US" altLang="zh-TW" sz="1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1800"/>
              </a:lnSpc>
            </a:pP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貴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─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平行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機關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相互間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用之。</a:t>
            </a:r>
            <a:endParaRPr lang="en-US" altLang="zh-TW" sz="1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1800"/>
              </a:lnSpc>
            </a:pP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臺端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─機關對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人民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，或機關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首長對部屬</a:t>
            </a:r>
            <a:endParaRPr lang="en-US" altLang="zh-TW" sz="1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1800"/>
              </a:lnSpc>
            </a:pP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本案例因正本行文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縣</a:t>
            </a:r>
            <a:r>
              <a:rPr lang="en-US" altLang="zh-TW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市</a:t>
            </a:r>
            <a:r>
              <a:rPr lang="en-US" altLang="zh-TW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政府教育局</a:t>
            </a:r>
            <a:r>
              <a:rPr lang="en-US" altLang="zh-TW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處</a:t>
            </a:r>
            <a:r>
              <a:rPr lang="en-US" altLang="zh-TW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屬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平行文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應書寫「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貴局</a:t>
            </a:r>
            <a:r>
              <a:rPr lang="en-US" altLang="zh-TW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處</a:t>
            </a:r>
            <a:r>
              <a:rPr lang="en-US" altLang="zh-TW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</a:p>
        </p:txBody>
      </p:sp>
      <p:sp>
        <p:nvSpPr>
          <p:cNvPr id="33" name="文字方塊 32"/>
          <p:cNvSpPr txBox="1"/>
          <p:nvPr/>
        </p:nvSpPr>
        <p:spPr>
          <a:xfrm>
            <a:off x="7587477" y="2566013"/>
            <a:ext cx="2817481" cy="83099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敬詞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是下級機關對上級機關使用，平行機關不宜使用「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敬請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」應使用「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」即可</a:t>
            </a:r>
          </a:p>
        </p:txBody>
      </p:sp>
      <p:sp>
        <p:nvSpPr>
          <p:cNvPr id="34" name="文字方塊 33"/>
          <p:cNvSpPr txBox="1"/>
          <p:nvPr/>
        </p:nvSpPr>
        <p:spPr>
          <a:xfrm>
            <a:off x="8118763" y="0"/>
            <a:ext cx="4017819" cy="206210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按「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乙份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」或「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一份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」一詞之使用，「文書處理手冊」並無規定，惟實務上「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乙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份」與「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一份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」二者均有使用。另依「文書處理手冊」附錄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5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之「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公文書橫式書寫數字使用原則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」第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2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點規定，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數字用語具統計意義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（如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計量單位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）者，使用阿拉伯數字，是以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份數可以「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份」表示較為清楚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。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(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行政院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96.6.28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院長電子信箱文書處理相關釋例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)</a:t>
            </a:r>
            <a:endParaRPr kumimoji="0" lang="zh-TW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6927858" y="5757059"/>
            <a:ext cx="4138585" cy="11120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fontAlgn="base" hangingPunct="0">
              <a:lnSpc>
                <a:spcPts val="17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公文重要口訣：</a:t>
            </a:r>
            <a:endParaRPr lang="en-US" altLang="zh-TW" sz="1600" kern="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0" fontAlgn="base" hangingPunct="0">
              <a:lnSpc>
                <a:spcPts val="17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公文寫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本年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不寫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今年、當年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；寫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不寫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endParaRPr lang="en-US" altLang="zh-TW" sz="1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0" fontAlgn="base" hangingPunct="0">
              <a:lnSpc>
                <a:spcPts val="17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寫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不寫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；寫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不寫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；寫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得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不寫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endParaRPr lang="en-US" altLang="zh-TW" sz="1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0" fontAlgn="base" hangingPunct="0">
              <a:lnSpc>
                <a:spcPts val="17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寫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不寫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；寫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爰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不寫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於是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；寫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至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不寫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到</a:t>
            </a:r>
            <a:endParaRPr kumimoji="1" lang="zh-TW" alt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73761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5" name="文字方塊 10"/>
          <p:cNvSpPr txBox="1">
            <a:spLocks noChangeArrowheads="1"/>
          </p:cNvSpPr>
          <p:nvPr/>
        </p:nvSpPr>
        <p:spPr bwMode="auto">
          <a:xfrm>
            <a:off x="0" y="0"/>
            <a:ext cx="12150594" cy="7255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國立中科實驗高級中學 函</a:t>
            </a:r>
            <a:endParaRPr kumimoji="0" lang="en-US" altLang="zh-TW" sz="24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受文者：國立臺灣師範大學附屬高級中學</a:t>
            </a:r>
            <a:endParaRPr lang="en-US" altLang="zh-TW" sz="2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發文日期：中華民國</a:t>
            </a:r>
            <a:r>
              <a:rPr lang="en-US" altLang="zh-TW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發文字號：南實雙字第</a:t>
            </a:r>
            <a:r>
              <a:rPr lang="en-US" altLang="zh-TW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1121000001</a:t>
            </a: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號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速別：普通件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密等及解密條件或保密期限：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附件：如說明三 </a:t>
            </a:r>
            <a:r>
              <a:rPr lang="en-US" altLang="zh-TW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(112B000004_1_05172202156.pdf</a:t>
            </a: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112B000004_2_05172202156.pdf</a:t>
            </a: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112B000004_3_05172202156.pdf</a:t>
            </a: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endParaRPr lang="en-US" altLang="zh-TW" sz="1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en-US" altLang="zh-TW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112B000004_4_05172202156.pdf</a:t>
            </a: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112B000004_5_05172202156.pdf)</a:t>
            </a:r>
          </a:p>
          <a:p>
            <a:pPr fontAlgn="base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1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主旨：本校將於本（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）年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至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日舉辦「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2023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南科英語辯論及演說邀請賽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000" dirty="0" err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NIFTy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」，請貴校組隊參賽</a:t>
            </a:r>
            <a:endParaRPr lang="en-US" altLang="zh-TW" sz="2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並蒞臨指教，請查照。</a:t>
            </a: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說明：</a:t>
            </a: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一、為培養學生獨力思考及英文辯證能力，本校雙語部擬於本年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至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星期五、六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假本校雙語部舉</a:t>
            </a:r>
            <a:endParaRPr lang="en-US" altLang="zh-TW" sz="2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辦第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屆「</a:t>
            </a:r>
            <a:r>
              <a:rPr lang="en-US" altLang="zh-TW" sz="2000" dirty="0" err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NIFTy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南科英語辯論及演說邀請賽」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000" dirty="0" err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NankeInvitational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Forensics Tournament)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，同時</a:t>
            </a:r>
            <a:endParaRPr lang="en-US" altLang="zh-TW" sz="2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進行英語辯論及演說類比賽項目。</a:t>
            </a: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二、為增進校際間交流，並使學生切磋辯才，歡迎貴校師生踴躍參賽或蒞臨本校觀賽。</a:t>
            </a: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三、檢附本活動時程、競賽規則及其他相關資訊。</a:t>
            </a:r>
            <a:endParaRPr lang="en-US" altLang="zh-TW" sz="2000" kern="1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zh-TW" sz="1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正本：國立臺灣師範大學附屬高級中學、高雄市私立義大國際高級中學、台北美國學校、臺北市私立復興實驗高級中學、臺北市立</a:t>
            </a:r>
            <a:endParaRPr lang="en-US" altLang="zh-TW" sz="1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和平高級中學、國立新竹科學園區實驗高級中等學校、國立中科實驗高級中學、臺北市私立薇閣高級中學、新竹美國學校、</a:t>
            </a:r>
            <a:endParaRPr lang="en-US" altLang="zh-TW" sz="1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康橋學校財團法人新北市康橋高級中學、高雄美國學校、馬禮遜美國學校、亞太美國學校、財團法人新竹縣私立康乃薾國民中</a:t>
            </a:r>
            <a:endParaRPr lang="en-US" altLang="zh-TW" sz="1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小學、國立臺南女子高級中學、新北市華美國際美國學校、國立臺南第一高級中學、國立臺南第二高級中學、國立臺南家齊高</a:t>
            </a:r>
            <a:endParaRPr lang="en-US" altLang="zh-TW" sz="1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級中等學校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副本：本校雙語部</a:t>
            </a:r>
          </a:p>
          <a:p>
            <a:pPr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zh-TW" sz="2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1330036" y="2472122"/>
            <a:ext cx="526473" cy="2803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14" name="文字方塊 15"/>
          <p:cNvSpPr txBox="1">
            <a:spLocks noChangeArrowheads="1"/>
          </p:cNvSpPr>
          <p:nvPr/>
        </p:nvSpPr>
        <p:spPr bwMode="auto">
          <a:xfrm>
            <a:off x="828622" y="2472122"/>
            <a:ext cx="62275" cy="21418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zh-TW" altLang="en-US" sz="1715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文字方塊 12"/>
          <p:cNvSpPr txBox="1">
            <a:spLocks noChangeArrowheads="1"/>
          </p:cNvSpPr>
          <p:nvPr/>
        </p:nvSpPr>
        <p:spPr bwMode="auto">
          <a:xfrm>
            <a:off x="10104582" y="3347601"/>
            <a:ext cx="272995" cy="315286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zh-TW" altLang="en-US" sz="1715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526473" y="2693152"/>
            <a:ext cx="364424" cy="33855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10024131" y="2862429"/>
            <a:ext cx="433896" cy="33855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於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1412602" y="2099012"/>
            <a:ext cx="757943" cy="338554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訂於</a:t>
            </a:r>
          </a:p>
        </p:txBody>
      </p:sp>
      <p:sp>
        <p:nvSpPr>
          <p:cNvPr id="25" name="文字方塊 24"/>
          <p:cNvSpPr txBox="1">
            <a:spLocks noChangeArrowheads="1"/>
          </p:cNvSpPr>
          <p:nvPr/>
        </p:nvSpPr>
        <p:spPr bwMode="auto">
          <a:xfrm>
            <a:off x="5657383" y="4653728"/>
            <a:ext cx="78400" cy="21287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zh-TW" altLang="en-US" sz="1715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442363" y="3347601"/>
            <a:ext cx="526473" cy="2803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4767" y="2126721"/>
            <a:ext cx="1407835" cy="33855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起首語闕如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zh-TW" altLang="en-US" sz="1600" kern="0" dirty="0">
              <a:solidFill>
                <a:srgbClr val="FF0000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6308148" y="2862429"/>
            <a:ext cx="776422" cy="338554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訂於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5910697" y="4596911"/>
            <a:ext cx="794901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</a:t>
            </a:r>
            <a:r>
              <a:rPr kumimoji="1" lang="en-US" altLang="zh-TW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kumimoji="1"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份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8509261" y="1803555"/>
            <a:ext cx="3463636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自己機關學校</a:t>
            </a: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場所用「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於</a:t>
            </a: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」使用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他機關學校</a:t>
            </a: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場所用「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假</a:t>
            </a: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2921259" y="1319858"/>
            <a:ext cx="4888173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主旨之內容結構</a:t>
            </a:r>
            <a:r>
              <a:rPr lang="en-US" altLang="zh-TW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=</a:t>
            </a:r>
            <a:r>
              <a:rPr lang="zh-TW" altLang="en-US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起首語</a:t>
            </a:r>
            <a:r>
              <a:rPr lang="en-US" altLang="zh-TW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本案主要意旨</a:t>
            </a:r>
            <a:r>
              <a:rPr lang="en-US" altLang="zh-TW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期望語</a:t>
            </a:r>
            <a:endParaRPr lang="zh-TW" altLang="en-US" kern="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8063345" y="396954"/>
            <a:ext cx="3602182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公文程式條例第</a:t>
            </a:r>
            <a:r>
              <a:rPr lang="en-US" altLang="zh-TW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條前段規定，「公文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文字應簡淺明確</a:t>
            </a: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」，「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將</a:t>
            </a: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」及「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擬</a:t>
            </a: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」為不確定文字概念，本案例應書寫「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訂於</a:t>
            </a: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3623886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5" name="文字方塊 10"/>
          <p:cNvSpPr txBox="1">
            <a:spLocks noChangeArrowheads="1"/>
          </p:cNvSpPr>
          <p:nvPr/>
        </p:nvSpPr>
        <p:spPr bwMode="auto">
          <a:xfrm>
            <a:off x="41406" y="24126"/>
            <a:ext cx="12150594" cy="6763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國立中科實驗高級中學 函</a:t>
            </a:r>
            <a:endParaRPr kumimoji="0" lang="en-US" altLang="zh-TW" sz="24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受文者：國立臺灣師範大學附屬高級中學</a:t>
            </a:r>
            <a:endParaRPr lang="en-US" altLang="zh-TW" sz="2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發文日期：中華民國</a:t>
            </a:r>
            <a:r>
              <a:rPr lang="en-US" altLang="zh-TW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113</a:t>
            </a: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發文字號：南實雙字第</a:t>
            </a:r>
            <a:r>
              <a:rPr lang="en-US" altLang="zh-TW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1121000318</a:t>
            </a: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號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速別：普通件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密等及解密條件或保密期限：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附件：如說明三 </a:t>
            </a:r>
            <a:r>
              <a:rPr lang="en-US" altLang="zh-TW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(112B000615_1_05143748378.pdf)</a:t>
            </a:r>
          </a:p>
          <a:p>
            <a:pPr fontAlgn="base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1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主旨：有關本校於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113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至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日舉辦「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2024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南科英語辯論及演說邀請賽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000" dirty="0" err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NIFTy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」，請貴校組隊參賽並蒞</a:t>
            </a:r>
            <a:endParaRPr lang="en-US" altLang="zh-TW" sz="2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臨指教，請查照。</a:t>
            </a: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說明：</a:t>
            </a: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一、為培養學生獨力思考及英文辯證能力，本校雙語部擬於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113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至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星期六、日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假本校雙語部</a:t>
            </a:r>
            <a:endParaRPr lang="en-US" altLang="zh-TW" sz="2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舉辦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2024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en-US" altLang="zh-TW" sz="2000" dirty="0" err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NIFTy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南科英語辯論及演說邀請賽」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000" dirty="0" err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Nanke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000" dirty="0" err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InvitationalForensics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Tournament)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，同時</a:t>
            </a:r>
            <a:endParaRPr lang="en-US" altLang="zh-TW" sz="2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進行英語辯論及演說類比賽項目。</a:t>
            </a: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二、為增進校際間交流，並使學生切磋辯才，歡迎貴校師生踴躍參賽或蒞臨本校觀賽。</a:t>
            </a: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三、檢附本活動時程、競賽規則及其他相關資訊供參。</a:t>
            </a:r>
            <a:endParaRPr lang="en-US" altLang="zh-TW" sz="2000" kern="1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zh-TW" sz="1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正本：國立臺灣師範大學附屬高級中學、高雄市私立義大國際高級中學、台北美國學校、臺北市私立復興實驗高級中學、臺北市立</a:t>
            </a:r>
            <a:endParaRPr lang="en-US" altLang="zh-TW" sz="1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和平高級中學、國立新竹科學園區實驗高級中等學校、國立中科實驗高級中學、臺北市私立薇閣高級中學、新竹美國學校、康</a:t>
            </a:r>
            <a:endParaRPr lang="en-US" altLang="zh-TW" sz="1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橋學校財團法人新北市康橋高級中學、高雄美國學校、馬禮遜美國學校、亞太美國學校、財團法人新竹縣私立康乃薾國民中小</a:t>
            </a:r>
            <a:endParaRPr lang="en-US" altLang="zh-TW" sz="1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學、國立臺南女子高級中學、新北市華美國際美國學校、國立臺南第一高級中學、國立臺南第二高級中學、國立臺南家齊高級</a:t>
            </a:r>
            <a:endParaRPr lang="en-US" altLang="zh-TW" sz="1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中等學校、臺南市私立瀛海高級中學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副本：</a:t>
            </a:r>
          </a:p>
          <a:p>
            <a:pPr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zh-TW" sz="2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6482152" y="3131127"/>
            <a:ext cx="528248" cy="2955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14" name="文字方塊 15"/>
          <p:cNvSpPr txBox="1">
            <a:spLocks noChangeArrowheads="1"/>
          </p:cNvSpPr>
          <p:nvPr/>
        </p:nvSpPr>
        <p:spPr bwMode="auto">
          <a:xfrm>
            <a:off x="5696186" y="4393287"/>
            <a:ext cx="62275" cy="21418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zh-TW" altLang="en-US" sz="1715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文字方塊 12"/>
          <p:cNvSpPr txBox="1">
            <a:spLocks noChangeArrowheads="1"/>
          </p:cNvSpPr>
          <p:nvPr/>
        </p:nvSpPr>
        <p:spPr bwMode="auto">
          <a:xfrm>
            <a:off x="10409247" y="3131127"/>
            <a:ext cx="295698" cy="29556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zh-TW" altLang="en-US" sz="1715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5467352" y="4607470"/>
            <a:ext cx="794901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</a:t>
            </a:r>
            <a:r>
              <a:rPr kumimoji="1" lang="en-US" altLang="zh-TW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kumimoji="1"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份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10340148" y="2725114"/>
            <a:ext cx="433896" cy="36933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zh-TW" altLang="en-US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於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6381071" y="2725114"/>
            <a:ext cx="776422" cy="369332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訂於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8548255" y="1288856"/>
            <a:ext cx="3463636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自己機關學校</a:t>
            </a: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場所用「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於</a:t>
            </a: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」使用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他機關學校</a:t>
            </a: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場所用「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假</a:t>
            </a: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4765964" y="817529"/>
            <a:ext cx="3602182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公文程式條例第</a:t>
            </a:r>
            <a:r>
              <a:rPr lang="en-US" altLang="zh-TW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條前段規定，「公文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文字應簡淺明確</a:t>
            </a: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」，「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將</a:t>
            </a: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」及「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擬</a:t>
            </a: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」為不確定文字概念，本案例應書寫「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訂於</a:t>
            </a: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4562938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5" name="文字方塊 10"/>
          <p:cNvSpPr txBox="1">
            <a:spLocks noChangeArrowheads="1"/>
          </p:cNvSpPr>
          <p:nvPr/>
        </p:nvSpPr>
        <p:spPr bwMode="auto">
          <a:xfrm>
            <a:off x="41406" y="24126"/>
            <a:ext cx="12150594" cy="731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國立中科實驗高級中學 函</a:t>
            </a:r>
            <a:endParaRPr kumimoji="0" lang="en-US" altLang="zh-TW" sz="24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受文者：東海大學</a:t>
            </a:r>
            <a:endParaRPr lang="en-US" altLang="zh-TW" sz="2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發文日期：中華民國</a:t>
            </a:r>
            <a:r>
              <a:rPr lang="en-US" altLang="zh-TW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113</a:t>
            </a: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發文字號：中科高雙字第</a:t>
            </a:r>
            <a:r>
              <a:rPr lang="en-US" altLang="zh-TW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1130000216</a:t>
            </a: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號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速別：普通件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密等及解密條件或保密期限：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附件：</a:t>
            </a:r>
            <a:r>
              <a:rPr lang="en-US" altLang="zh-TW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日戲劇演出   </a:t>
            </a:r>
            <a:r>
              <a:rPr lang="en-US" altLang="zh-TW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(A102V0000U_1130000216_ATTACH1.pdf)</a:t>
            </a:r>
          </a:p>
          <a:p>
            <a:pPr fontAlgn="base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1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主旨：敬邀貴校師生參與本校雙語部「英文戲劇成果發表」活動，請查照轉知。</a:t>
            </a:r>
          </a:p>
          <a:p>
            <a:endParaRPr lang="en-US" altLang="zh-TW" sz="2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說明：</a:t>
            </a: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一、本校雙語部於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111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學年度起經美國國際戲劇協會 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(International Thespian Society)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認證為正式會員</a:t>
            </a:r>
            <a:endParaRPr lang="en-US" altLang="zh-TW" sz="2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，並定期於每學期進行小學、社團與選修課之戲劇成果演出。</a:t>
            </a: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en-US" altLang="zh-TW" sz="2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二、於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113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星期一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下午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至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分舉辦雙語部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G9-G12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戲劇選修課成果發表會，由學生呈現</a:t>
            </a:r>
            <a:endParaRPr lang="en-US" altLang="zh-TW" sz="2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知名百老匯音樂劇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Annie JR.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，演出時間與地點詳如附件海報。</a:t>
            </a: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2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三、本場演出採全英文方式進行，敬邀貴校或相關系所師生共襄盛舉。有意願參與之人員，敬請於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113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endParaRPr lang="en-US" altLang="zh-TW" sz="2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星期四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下午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點前統整參與名單，並致電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04-25686850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分機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3111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顏助理相關資訊。</a:t>
            </a: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en-US" altLang="zh-TW" sz="2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四、因本校演藝廳之座位有限，若名額已滿則將關閉報名，故若欲參與活動者敬請從速。</a:t>
            </a:r>
            <a:endParaRPr lang="en-US" altLang="zh-TW" sz="2000" kern="1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正本：</a:t>
            </a:r>
            <a:r>
              <a:rPr kumimoji="0"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中市立臺中第一高級中等學校、臺中市立文華高級中等學校、臺中市立臺中女子高級中等學校、臺中市立臺中第二高級中等</a:t>
            </a:r>
            <a:endParaRPr kumimoji="0" lang="en-US" altLang="zh-TW" sz="1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學校、臺中市立惠文高級中學、臺中市私立衛道高級中學、臺中市私立曉明女子高級中學、國立南科國際實驗高級中學</a:t>
            </a:r>
            <a:endParaRPr lang="zh-TW" altLang="en-US" sz="1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副本：</a:t>
            </a:r>
          </a:p>
          <a:p>
            <a:pPr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zh-TW" sz="2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134049" y="4033068"/>
            <a:ext cx="1823406" cy="3264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890898" y="2259686"/>
            <a:ext cx="549975" cy="2141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14" name="文字方塊 15"/>
          <p:cNvSpPr txBox="1">
            <a:spLocks noChangeArrowheads="1"/>
          </p:cNvSpPr>
          <p:nvPr/>
        </p:nvSpPr>
        <p:spPr bwMode="auto">
          <a:xfrm>
            <a:off x="828623" y="2259686"/>
            <a:ext cx="62275" cy="21418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zh-TW" altLang="en-US" sz="1715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文字方塊 12"/>
          <p:cNvSpPr txBox="1">
            <a:spLocks noChangeArrowheads="1"/>
          </p:cNvSpPr>
          <p:nvPr/>
        </p:nvSpPr>
        <p:spPr bwMode="auto">
          <a:xfrm>
            <a:off x="647322" y="1745673"/>
            <a:ext cx="1634060" cy="20459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zh-TW" altLang="en-US" sz="1715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2246900" y="1885756"/>
            <a:ext cx="3048310" cy="33855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英文戲劇成果發表活動海報</a:t>
            </a:r>
            <a:r>
              <a:rPr lang="en-US" altLang="zh-TW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份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1638344" y="2505760"/>
            <a:ext cx="839465" cy="338554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為邀請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4134049" y="3678266"/>
            <a:ext cx="1929191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altLang="zh-TW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</a:t>
            </a:r>
            <a:r>
              <a:rPr lang="en-US" altLang="zh-TW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分至</a:t>
            </a:r>
            <a:r>
              <a:rPr lang="en-US" altLang="zh-TW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</a:t>
            </a:r>
            <a:r>
              <a:rPr lang="en-US" altLang="zh-TW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</a:p>
        </p:txBody>
      </p:sp>
      <p:sp>
        <p:nvSpPr>
          <p:cNvPr id="25" name="文字方塊 24"/>
          <p:cNvSpPr txBox="1">
            <a:spLocks noChangeArrowheads="1"/>
          </p:cNvSpPr>
          <p:nvPr/>
        </p:nvSpPr>
        <p:spPr bwMode="auto">
          <a:xfrm>
            <a:off x="10631054" y="4969164"/>
            <a:ext cx="591127" cy="28772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zh-TW" altLang="en-US" sz="1715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3221201" y="5256886"/>
            <a:ext cx="491817" cy="2941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4262581" y="4969164"/>
            <a:ext cx="591127" cy="28772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zh-TW" altLang="en-US" sz="1715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155842" y="2498354"/>
            <a:ext cx="1407835" cy="33855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起首語闕如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zh-TW" altLang="en-US" sz="1600" kern="0" dirty="0">
              <a:solidFill>
                <a:srgbClr val="FF0000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3891381" y="550277"/>
            <a:ext cx="3522549" cy="107721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1600" kern="0" dirty="0">
                <a:solidFill>
                  <a:srgbClr val="0000FF"/>
                </a:solidFill>
                <a:latin typeface=""/>
              </a:rPr>
              <a:t>「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附件」：請註明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內容名稱、媒體型式、數量及其他有關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字樣。</a:t>
            </a:r>
            <a:r>
              <a:rPr lang="en-US" altLang="zh-TW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文書處理手冊三十一、</a:t>
            </a:r>
            <a:r>
              <a:rPr lang="en-US" altLang="zh-TW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TW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))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。本案例應加填「</a:t>
            </a:r>
            <a:r>
              <a:rPr lang="en-US" altLang="zh-TW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IBSC2021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招說會計畫書</a:t>
            </a:r>
            <a:r>
              <a:rPr lang="en-US" altLang="zh-TW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份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zh-TW" altLang="en-US" sz="1600" kern="0" dirty="0">
              <a:solidFill>
                <a:srgbClr val="33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10704503" y="4599832"/>
            <a:ext cx="517678" cy="369332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4303702" y="4629883"/>
            <a:ext cx="591127" cy="338554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邀請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3184702" y="5551055"/>
            <a:ext cx="564814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altLang="zh-TW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7727271" y="330312"/>
            <a:ext cx="4138585" cy="11120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fontAlgn="base" hangingPunct="0">
              <a:lnSpc>
                <a:spcPts val="17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公文重要口訣：</a:t>
            </a:r>
            <a:endParaRPr lang="en-US" altLang="zh-TW" sz="1600" kern="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0" fontAlgn="base" hangingPunct="0">
              <a:lnSpc>
                <a:spcPts val="17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公文寫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本年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不寫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今年、當年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；寫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不寫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endParaRPr lang="en-US" altLang="zh-TW" sz="1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0" fontAlgn="base" hangingPunct="0">
              <a:lnSpc>
                <a:spcPts val="17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寫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不寫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；寫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不寫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；寫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得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不寫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endParaRPr lang="en-US" altLang="zh-TW" sz="1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0" fontAlgn="base" hangingPunct="0">
              <a:lnSpc>
                <a:spcPts val="17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寫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不寫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；寫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爰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不寫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於是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；寫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至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不寫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到</a:t>
            </a:r>
            <a:endParaRPr kumimoji="1" lang="zh-TW" altLang="en-US" sz="1600" dirty="0">
              <a:solidFill>
                <a:srgbClr val="FF0000"/>
              </a:solidFill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9295762" y="1534767"/>
            <a:ext cx="2817481" cy="83099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敬詞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是下級機關對上級機關使用，平行機關不宜使用「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敬請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」應使用「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」即可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4149730" y="2515204"/>
            <a:ext cx="5576162" cy="5847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敬詞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是下級機關對上級機關使用，平行機關不宜使用「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敬邀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」應使用「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邀請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」即可</a:t>
            </a:r>
          </a:p>
        </p:txBody>
      </p:sp>
    </p:spTree>
    <p:extLst>
      <p:ext uri="{BB962C8B-B14F-4D97-AF65-F5344CB8AC3E}">
        <p14:creationId xmlns:p14="http://schemas.microsoft.com/office/powerpoint/2010/main" val="117944172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5" name="文字方塊 10"/>
          <p:cNvSpPr txBox="1">
            <a:spLocks noChangeArrowheads="1"/>
          </p:cNvSpPr>
          <p:nvPr/>
        </p:nvSpPr>
        <p:spPr bwMode="auto">
          <a:xfrm>
            <a:off x="41406" y="24126"/>
            <a:ext cx="12150594" cy="5224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國立中科實驗高級中學 函</a:t>
            </a:r>
            <a:endParaRPr kumimoji="0" lang="en-US" altLang="zh-TW" sz="24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受文者：南投縣政府教育處</a:t>
            </a:r>
            <a:endParaRPr lang="en-US" altLang="zh-TW" sz="2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發文日期：中華民國</a:t>
            </a:r>
            <a:r>
              <a:rPr lang="en-US" altLang="zh-TW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113</a:t>
            </a: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25</a:t>
            </a: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發文字號：中科高國字第</a:t>
            </a:r>
            <a:r>
              <a:rPr lang="en-US" altLang="zh-TW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1130000734</a:t>
            </a: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號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速別：普通件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密等及解密條件或保密期限：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附件：附件</a:t>
            </a:r>
            <a:r>
              <a:rPr lang="en-US" altLang="zh-TW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_</a:t>
            </a: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中科實中國中部</a:t>
            </a:r>
            <a:r>
              <a:rPr lang="en-US" altLang="zh-TW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113</a:t>
            </a: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學年度招生簡章 </a:t>
            </a:r>
            <a:r>
              <a:rPr lang="en-US" altLang="zh-TW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(A102V0000U_1130000734_ATTACH1.pdf)</a:t>
            </a:r>
          </a:p>
          <a:p>
            <a:pPr fontAlgn="base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1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主旨：檢陳本校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113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學年度國中部招生簡章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份，敬請鈞局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處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惠予協助公告周知，請鑒核。</a:t>
            </a: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說明：</a:t>
            </a: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一、依據教育部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113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24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日臺教授國字第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1130002525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號函辦理。</a:t>
            </a: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en-US" altLang="zh-TW" sz="2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二、當年度國小畢業生並符合本校報名資格者，如欲報名，務必於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113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19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星期一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至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29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星期</a:t>
            </a:r>
            <a:endParaRPr lang="en-US" altLang="zh-TW" sz="2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四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至本校國中部招生報名網站，進行線上報名作業，詳細報名方式請參閱簡章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如附件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規定。</a:t>
            </a:r>
            <a:endParaRPr lang="en-US" altLang="zh-TW" sz="2000" kern="1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正本：臺中市政府教育局、苗栗縣政府教育處、雲林縣政府教育處、彰化縣政府教育處、南投縣政府教育處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副本：</a:t>
            </a:r>
          </a:p>
          <a:p>
            <a:pPr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zh-TW" sz="2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926557" y="2227010"/>
            <a:ext cx="2894825" cy="2760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895926" y="2227010"/>
            <a:ext cx="535709" cy="2760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14" name="文字方塊 15"/>
          <p:cNvSpPr txBox="1">
            <a:spLocks noChangeArrowheads="1"/>
          </p:cNvSpPr>
          <p:nvPr/>
        </p:nvSpPr>
        <p:spPr bwMode="auto">
          <a:xfrm>
            <a:off x="4434285" y="1751121"/>
            <a:ext cx="62275" cy="21418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zh-TW" altLang="en-US" sz="1715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文字方塊 12"/>
          <p:cNvSpPr txBox="1">
            <a:spLocks noChangeArrowheads="1"/>
          </p:cNvSpPr>
          <p:nvPr/>
        </p:nvSpPr>
        <p:spPr bwMode="auto">
          <a:xfrm>
            <a:off x="9257396" y="2200772"/>
            <a:ext cx="810239" cy="30228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zh-TW" altLang="en-US" sz="1715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877105" y="2501629"/>
            <a:ext cx="640280" cy="33855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檢送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5498359" y="2501629"/>
            <a:ext cx="434880" cy="338554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</a:t>
            </a:r>
          </a:p>
        </p:txBody>
      </p:sp>
      <p:sp>
        <p:nvSpPr>
          <p:cNvPr id="25" name="文字方塊 24"/>
          <p:cNvSpPr txBox="1">
            <a:spLocks noChangeArrowheads="1"/>
          </p:cNvSpPr>
          <p:nvPr/>
        </p:nvSpPr>
        <p:spPr bwMode="auto">
          <a:xfrm>
            <a:off x="5933239" y="2227010"/>
            <a:ext cx="1049452" cy="27604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zh-TW" altLang="en-US" sz="1715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5397530" y="2227009"/>
            <a:ext cx="535709" cy="2760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877451" y="2840183"/>
            <a:ext cx="535709" cy="2760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17" name="文字方塊 12"/>
          <p:cNvSpPr txBox="1">
            <a:spLocks noChangeArrowheads="1"/>
          </p:cNvSpPr>
          <p:nvPr/>
        </p:nvSpPr>
        <p:spPr bwMode="auto">
          <a:xfrm>
            <a:off x="877451" y="3453356"/>
            <a:ext cx="810239" cy="30228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zh-TW" altLang="en-US" sz="1715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10369253" y="2173656"/>
            <a:ext cx="829132" cy="338554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請查照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7194644" y="4669842"/>
            <a:ext cx="5129189" cy="96436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上行文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期望語用「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請鑒核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」、「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請核示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」、「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請鑒察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en-US" altLang="zh-TW" sz="1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1700"/>
              </a:lnSpc>
            </a:pP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平行文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期望語用「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請查照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」、「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請查照見復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en-US" altLang="zh-TW" sz="1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1700"/>
              </a:lnSpc>
            </a:pP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下行文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期望語用「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請查照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」、「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希照辦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en-US" altLang="zh-TW" sz="1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1700"/>
              </a:lnSpc>
            </a:pP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本案例屬對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平行文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期望語用「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請查照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3373969" y="409702"/>
            <a:ext cx="3888508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上行文之附送語─「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檢陳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en-US" altLang="zh-TW" sz="1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平行文之附送語─「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檢送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en-US" altLang="zh-TW" sz="1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下行文之附送語─「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檢發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」或「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檢送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en-US" altLang="zh-TW" sz="1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本案例因正本行文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縣</a:t>
            </a:r>
            <a:r>
              <a:rPr lang="en-US" altLang="zh-TW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市</a:t>
            </a:r>
            <a:r>
              <a:rPr lang="en-US" altLang="zh-TW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政府教育局</a:t>
            </a:r>
            <a:r>
              <a:rPr lang="en-US" altLang="zh-TW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處</a:t>
            </a:r>
            <a:r>
              <a:rPr lang="en-US" altLang="zh-TW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屬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平行文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應書寫「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檢送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7" name="文字方塊 15"/>
          <p:cNvSpPr txBox="1">
            <a:spLocks noChangeArrowheads="1"/>
          </p:cNvSpPr>
          <p:nvPr/>
        </p:nvSpPr>
        <p:spPr bwMode="auto">
          <a:xfrm>
            <a:off x="717465" y="1742450"/>
            <a:ext cx="3667158" cy="20851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zh-TW" altLang="en-US" sz="1715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798265" y="1918519"/>
            <a:ext cx="3586358" cy="3077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zh-TW" altLang="en-US" sz="1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1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中科實中國中部</a:t>
            </a:r>
            <a:r>
              <a:rPr lang="en-US" altLang="zh-TW" sz="1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113</a:t>
            </a:r>
            <a:r>
              <a:rPr lang="zh-TW" altLang="en-US" sz="1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學年度招生簡章</a:t>
            </a:r>
            <a:r>
              <a:rPr lang="zh-TW" altLang="en-US" sz="1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kumimoji="1" lang="en-US" altLang="zh-TW" sz="1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kumimoji="1" lang="zh-TW" altLang="en-US" sz="1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份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41406" y="4805540"/>
            <a:ext cx="7153238" cy="181588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7F007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行政院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7F007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99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7F007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7F007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7F007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7F007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14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7F007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日修正文書處理手冊修正草案對照表說明欄七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規定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基於法規名稱毋須使用引號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故公文書於寫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法律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名稱或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法規命令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之名稱時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不再加註引號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但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行政規則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仍應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加註引號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本案例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招生簡章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之名稱屬於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行政規則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故應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加註引號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</a:p>
          <a:p>
            <a:pPr lvl="0"/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法律名稱─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法、律、條例、通則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；不再加註引號</a:t>
            </a:r>
            <a:endParaRPr kumimoji="0" lang="en-US" altLang="zh-TW" sz="16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法規命令名稱─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規程、規則、細則、辦法、綱要、標準、準則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；不再加註引號</a:t>
            </a:r>
            <a:endParaRPr kumimoji="0" lang="en-US" altLang="zh-TW" sz="16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行政規則─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注意事項、作業程序、方案、須知、要點、規章、規定、規範、</a:t>
            </a:r>
            <a:endParaRPr kumimoji="0" lang="en-US" altLang="zh-TW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基準、章程、簡章、簡則、 原則、計畫、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表等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應加註引號</a:t>
            </a:r>
            <a:endParaRPr kumimoji="0" lang="zh-TW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7262477" y="400393"/>
            <a:ext cx="4827923" cy="17081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鈞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─ 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有隸屬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關係的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下級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機關對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上級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機關用之。</a:t>
            </a:r>
            <a:endParaRPr lang="en-US" altLang="zh-TW" sz="1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1800"/>
              </a:lnSpc>
            </a:pP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─對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無隸屬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關係且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較上級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機關用之，如立法、</a:t>
            </a:r>
            <a:endParaRPr lang="en-US" altLang="zh-TW" sz="1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1800"/>
              </a:lnSpc>
            </a:pP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司法、考試、監察等院。</a:t>
            </a:r>
            <a:endParaRPr lang="en-US" altLang="zh-TW" sz="1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1800"/>
              </a:lnSpc>
            </a:pP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貴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─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平行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機關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相互間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用之。</a:t>
            </a:r>
            <a:endParaRPr lang="en-US" altLang="zh-TW" sz="1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1800"/>
              </a:lnSpc>
            </a:pP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臺端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─機關對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人民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，或機關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首長對部屬</a:t>
            </a:r>
            <a:endParaRPr lang="en-US" altLang="zh-TW" sz="1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1800"/>
              </a:lnSpc>
            </a:pP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本案例因正本行文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縣</a:t>
            </a:r>
            <a:r>
              <a:rPr lang="en-US" altLang="zh-TW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市</a:t>
            </a:r>
            <a:r>
              <a:rPr lang="en-US" altLang="zh-TW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政府教育局</a:t>
            </a:r>
            <a:r>
              <a:rPr lang="en-US" altLang="zh-TW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處</a:t>
            </a:r>
            <a:r>
              <a:rPr lang="en-US" altLang="zh-TW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屬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平行文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應書寫「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貴局</a:t>
            </a:r>
            <a:r>
              <a:rPr lang="en-US" altLang="zh-TW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處</a:t>
            </a:r>
            <a:r>
              <a:rPr lang="en-US" altLang="zh-TW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6038743" y="2501629"/>
            <a:ext cx="1037716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貴局</a:t>
            </a:r>
            <a:r>
              <a:rPr lang="en-US" altLang="zh-TW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處</a:t>
            </a:r>
            <a:r>
              <a:rPr lang="en-US" altLang="zh-TW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1600" dirty="0">
              <a:solidFill>
                <a:srgbClr val="0000FF"/>
              </a:solidFill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7848655" y="2595273"/>
            <a:ext cx="2817481" cy="83099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敬詞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是下級機關對上級機關使用，平行機關不宜使用「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敬請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」應使用「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」即可</a:t>
            </a:r>
          </a:p>
        </p:txBody>
      </p:sp>
      <p:sp>
        <p:nvSpPr>
          <p:cNvPr id="33" name="文字方塊 32"/>
          <p:cNvSpPr txBox="1"/>
          <p:nvPr/>
        </p:nvSpPr>
        <p:spPr>
          <a:xfrm>
            <a:off x="872155" y="3791607"/>
            <a:ext cx="861953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本年度</a:t>
            </a:r>
            <a:endParaRPr lang="zh-TW" altLang="en-US" sz="1600" dirty="0">
              <a:solidFill>
                <a:srgbClr val="0000FF"/>
              </a:solidFill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7345605" y="5624900"/>
            <a:ext cx="4190614" cy="11120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fontAlgn="base" hangingPunct="0">
              <a:lnSpc>
                <a:spcPts val="17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公文重要口訣：</a:t>
            </a:r>
            <a:endParaRPr lang="en-US" altLang="zh-TW" sz="1600" kern="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0" fontAlgn="base" hangingPunct="0">
              <a:lnSpc>
                <a:spcPts val="17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公文寫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本年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不寫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今年、當年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；寫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不寫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endParaRPr lang="en-US" altLang="zh-TW" sz="1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0" fontAlgn="base" hangingPunct="0">
              <a:lnSpc>
                <a:spcPts val="17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寫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不寫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；寫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不寫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；寫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得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不寫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endParaRPr lang="en-US" altLang="zh-TW" sz="1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0" fontAlgn="base" hangingPunct="0">
              <a:lnSpc>
                <a:spcPts val="17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寫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不寫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；寫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爰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不寫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於是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；寫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至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不寫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到</a:t>
            </a:r>
            <a:endParaRPr kumimoji="1" lang="zh-TW" altLang="en-US" sz="1600" dirty="0">
              <a:solidFill>
                <a:srgbClr val="FF0000"/>
              </a:solidFill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1879601" y="2521911"/>
            <a:ext cx="3015672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zh-TW" altLang="en-US" sz="1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en-US" altLang="zh-TW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113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學年度國中部招生簡章</a:t>
            </a:r>
            <a:r>
              <a:rPr lang="zh-TW" altLang="en-US" sz="1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kumimoji="1" lang="zh-TW" altLang="en-US" sz="1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1487056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5" name="文字方塊 10"/>
          <p:cNvSpPr txBox="1">
            <a:spLocks noChangeArrowheads="1"/>
          </p:cNvSpPr>
          <p:nvPr/>
        </p:nvSpPr>
        <p:spPr bwMode="auto">
          <a:xfrm>
            <a:off x="41406" y="24126"/>
            <a:ext cx="12150594" cy="571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國立中科實驗高級中學 函</a:t>
            </a:r>
            <a:endParaRPr kumimoji="0" lang="en-US" altLang="zh-TW" sz="24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受文者：東海大學</a:t>
            </a:r>
            <a:endParaRPr lang="en-US" altLang="zh-TW" sz="2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發文日期：中華民國</a:t>
            </a:r>
            <a:r>
              <a:rPr lang="en-US" altLang="zh-TW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113</a:t>
            </a: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29</a:t>
            </a: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發文字號：中科高國字第</a:t>
            </a:r>
            <a:r>
              <a:rPr lang="en-US" altLang="zh-TW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1130006742</a:t>
            </a: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號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速別：普通件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密等及解密條件或保密期限：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附件：附件</a:t>
            </a:r>
            <a:r>
              <a:rPr lang="en-US" altLang="zh-TW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_</a:t>
            </a: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中科實中國中部</a:t>
            </a:r>
            <a:r>
              <a:rPr lang="en-US" altLang="zh-TW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114</a:t>
            </a: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年招生簡章 </a:t>
            </a:r>
            <a:r>
              <a:rPr lang="en-US" altLang="zh-TW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(A102V0000U_1130006742_ATTACH1.pdf)</a:t>
            </a:r>
          </a:p>
          <a:p>
            <a:pPr fontAlgn="base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1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主旨：檢附本校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114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學年度國中部招生簡章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份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如附件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，敬請貴校惠予協助公告周知，請查照。</a:t>
            </a:r>
          </a:p>
          <a:p>
            <a:endParaRPr lang="en-US" altLang="zh-TW" sz="2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說明：</a:t>
            </a: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一、依據教育部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113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19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日臺教授國字第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1130075585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號核定函辦理。</a:t>
            </a: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en-US" altLang="zh-TW" sz="2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二、當年度國小畢業生且符合本校報名資格者，可於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114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13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星期一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至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24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星期五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間，於本</a:t>
            </a:r>
            <a:endParaRPr lang="en-US" altLang="zh-TW" sz="2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校國中部新生報名網站進行線上報名作業，詳細報名方式請參閱簡章規定。</a:t>
            </a:r>
            <a:endParaRPr lang="en-US" altLang="zh-TW" sz="2000" kern="1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正本：國立臺中科技大學、國立中興大學、國立勤益科技大學、國立臺中教育大學、國立臺灣體育運動大學、國立暨南國際大學、國</a:t>
            </a:r>
            <a:endParaRPr lang="en-US" altLang="zh-TW" sz="1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立虎尾科技大學、國立雲林科技大學、國立彰化師範大學、逢甲大學、東海大學、靜宜大學、朝陽科技大學、弘光科技大學、</a:t>
            </a:r>
            <a:endParaRPr lang="en-US" altLang="zh-TW" sz="1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中山醫學大學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副本：</a:t>
            </a:r>
          </a:p>
          <a:p>
            <a:pPr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zh-TW" sz="2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902255" y="2170545"/>
            <a:ext cx="2919127" cy="3302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876769" y="2235200"/>
            <a:ext cx="536396" cy="2656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14" name="文字方塊 15"/>
          <p:cNvSpPr txBox="1">
            <a:spLocks noChangeArrowheads="1"/>
          </p:cNvSpPr>
          <p:nvPr/>
        </p:nvSpPr>
        <p:spPr bwMode="auto">
          <a:xfrm>
            <a:off x="3994570" y="1739307"/>
            <a:ext cx="62275" cy="21418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zh-TW" altLang="en-US" sz="1715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文字方塊 12"/>
          <p:cNvSpPr txBox="1">
            <a:spLocks noChangeArrowheads="1"/>
          </p:cNvSpPr>
          <p:nvPr/>
        </p:nvSpPr>
        <p:spPr bwMode="auto">
          <a:xfrm>
            <a:off x="876767" y="3098446"/>
            <a:ext cx="536397" cy="32851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zh-TW" altLang="en-US" sz="1715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876768" y="2513269"/>
            <a:ext cx="640280" cy="33855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檢送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352490" y="3391864"/>
            <a:ext cx="503574" cy="33855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6527666" y="2513269"/>
            <a:ext cx="434880" cy="338554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5621625" y="3332563"/>
            <a:ext cx="612920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得於</a:t>
            </a:r>
          </a:p>
        </p:txBody>
      </p:sp>
      <p:sp>
        <p:nvSpPr>
          <p:cNvPr id="25" name="文字方塊 24"/>
          <p:cNvSpPr txBox="1">
            <a:spLocks noChangeArrowheads="1"/>
          </p:cNvSpPr>
          <p:nvPr/>
        </p:nvSpPr>
        <p:spPr bwMode="auto">
          <a:xfrm>
            <a:off x="6428509" y="2235200"/>
            <a:ext cx="624340" cy="278069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zh-TW" altLang="en-US" sz="1715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文字方塊 12"/>
          <p:cNvSpPr txBox="1">
            <a:spLocks noChangeArrowheads="1"/>
          </p:cNvSpPr>
          <p:nvPr/>
        </p:nvSpPr>
        <p:spPr bwMode="auto">
          <a:xfrm>
            <a:off x="5657273" y="3736109"/>
            <a:ext cx="577272" cy="30941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zh-TW" altLang="en-US" sz="1715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892708" y="3753523"/>
            <a:ext cx="779074" cy="29200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zh-TW" altLang="en-US" sz="1715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641492" y="1710659"/>
            <a:ext cx="3311672" cy="2469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1883346" y="2560867"/>
            <a:ext cx="3015672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zh-TW" altLang="en-US" sz="1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en-US" altLang="zh-TW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113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學年度國中部招生簡章</a:t>
            </a:r>
            <a:r>
              <a:rPr lang="zh-TW" altLang="en-US" sz="1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kumimoji="1" lang="zh-TW" altLang="en-US" sz="1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2810590" y="1339715"/>
            <a:ext cx="3586358" cy="3077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zh-TW" altLang="en-US" sz="1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1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中科實中國中部</a:t>
            </a:r>
            <a:r>
              <a:rPr lang="en-US" altLang="zh-TW" sz="1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114</a:t>
            </a:r>
            <a:r>
              <a:rPr lang="zh-TW" altLang="en-US" sz="1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學年度招生簡章</a:t>
            </a:r>
            <a:r>
              <a:rPr lang="zh-TW" altLang="en-US" sz="1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kumimoji="1" lang="en-US" altLang="zh-TW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kumimoji="1" lang="zh-TW" altLang="en-US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份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0" y="5046099"/>
            <a:ext cx="7153238" cy="181588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7F007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行政院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7F007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99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7F007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7F007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7F007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7F007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14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7F007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日修正文書處理手冊修正草案對照表說明欄七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規定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基於法規名稱毋須使用引號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故公文書於寫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法律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名稱或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法規命令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之名稱時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不再加註引號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但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行政規則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仍應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加註引號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本案例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招生簡章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之名稱屬於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行政規則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故應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加註引號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</a:p>
          <a:p>
            <a:pPr lvl="0"/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法律名稱─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法、律、條例、通則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；不再加註引號</a:t>
            </a:r>
            <a:endParaRPr kumimoji="0" lang="en-US" altLang="zh-TW" sz="16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法規命令名稱─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規程、規則、細則、辦法、綱要、標準、準則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；不再加註引號</a:t>
            </a:r>
            <a:endParaRPr kumimoji="0" lang="en-US" altLang="zh-TW" sz="16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行政規則─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注意事項、作業程序、方案、須知、要點、規章、規定、規範、</a:t>
            </a:r>
            <a:endParaRPr kumimoji="0" lang="en-US" altLang="zh-TW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基準、章程、簡章、簡則、 原則、計畫、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表等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應加註引號</a:t>
            </a:r>
            <a:endParaRPr kumimoji="0" lang="zh-TW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8294492" y="2560867"/>
            <a:ext cx="2817481" cy="83099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敬詞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是下級機關對上級機關使用，平行機關不宜使用「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敬請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」應使用「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」即可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7345604" y="5023684"/>
            <a:ext cx="4138585" cy="11120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fontAlgn="base" hangingPunct="0">
              <a:lnSpc>
                <a:spcPts val="17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公文重要口訣：</a:t>
            </a:r>
            <a:endParaRPr lang="en-US" altLang="zh-TW" sz="1600" kern="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0" fontAlgn="base" hangingPunct="0">
              <a:lnSpc>
                <a:spcPts val="17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公文寫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本年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不寫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今年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；寫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不寫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endParaRPr lang="en-US" altLang="zh-TW" sz="1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0" fontAlgn="base" hangingPunct="0">
              <a:lnSpc>
                <a:spcPts val="17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寫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不寫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；寫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不寫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；寫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得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不寫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endParaRPr lang="en-US" altLang="zh-TW" sz="1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0" fontAlgn="base" hangingPunct="0">
              <a:lnSpc>
                <a:spcPts val="17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寫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不寫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；寫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爰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不寫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於是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；寫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至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不寫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到</a:t>
            </a:r>
            <a:endParaRPr kumimoji="1" lang="zh-TW" altLang="en-US" sz="1600" dirty="0">
              <a:solidFill>
                <a:srgbClr val="FF0000"/>
              </a:solidFill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1713188" y="3434901"/>
            <a:ext cx="861953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本年度</a:t>
            </a:r>
            <a:endParaRPr lang="zh-TW" altLang="en-US" sz="1600" dirty="0">
              <a:solidFill>
                <a:srgbClr val="0000FF"/>
              </a:solidFill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3710190" y="431668"/>
            <a:ext cx="4471437" cy="83099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1600" kern="0" dirty="0">
                <a:solidFill>
                  <a:srgbClr val="0000FF"/>
                </a:solidFill>
                <a:latin typeface=""/>
              </a:rPr>
              <a:t>「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附件」：請註明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內容名稱、媒體型式、數量及其他有關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字樣。</a:t>
            </a:r>
            <a:r>
              <a:rPr lang="en-US" altLang="zh-TW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文書處理手冊三十一、</a:t>
            </a:r>
            <a:r>
              <a:rPr lang="en-US" altLang="zh-TW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TW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))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。本案例應加填「</a:t>
            </a:r>
            <a:r>
              <a:rPr lang="en-US" altLang="zh-TW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16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份</a:t>
            </a:r>
            <a:r>
              <a:rPr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zh-TW" altLang="en-US" sz="1600" kern="0" dirty="0">
              <a:solidFill>
                <a:srgbClr val="33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8301937" y="387220"/>
            <a:ext cx="3668784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上行文之附送語─「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檢陳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en-US" altLang="zh-TW" sz="1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平行文之附送語─「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檢送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en-US" altLang="zh-TW" sz="1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下行文之附送語─「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檢附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」或「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檢送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en-US" altLang="zh-TW" sz="1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本案例因正本行文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大專院校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屬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平行文</a:t>
            </a:r>
            <a:endParaRPr lang="en-US" altLang="zh-TW" sz="1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應書寫「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檢送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1487470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4B85EF-3DE7-4F5C-99F6-4C56691E7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 簽 文 件 提 醒 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946E995-B45E-4B2E-97F7-69CB58841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sz="4800" b="1" kern="10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有關內簽，需要請鈞長圈選名單，請務必以紙本簽核，簽案可以</a:t>
            </a:r>
            <a:r>
              <a:rPr lang="zh-TW" altLang="en-US" sz="4800" b="1" kern="10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用</a:t>
            </a:r>
            <a:r>
              <a:rPr lang="zh-TW" altLang="zh-TW" sz="4800" b="1" kern="10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公文系統繕打，再列印出來會簽，俾利鈞長圈選簽核，完畢後再送文書組歸檔結案，日後亦可方便查詢。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87144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535470"/>
            <a:ext cx="12192001" cy="6203415"/>
          </a:xfrm>
        </p:spPr>
        <p:txBody>
          <a:bodyPr rtlCol="0">
            <a:normAutofit/>
          </a:bodyPr>
          <a:lstStyle/>
          <a:p>
            <a:pPr marL="228574" lvl="0" indent="-228574" defTabSz="914298" eaLnBrk="1" fontAlgn="auto" hangingPunct="1">
              <a:spcAft>
                <a:spcPts val="0"/>
              </a:spcAft>
              <a:defRPr/>
            </a:pP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 查 照</a:t>
            </a: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＝請平行機關或下級機關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查明知照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知悉、辦理</a:t>
            </a:r>
            <a:r>
              <a:rPr lang="en-US" altLang="zh-TW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)(107.6.22</a:t>
            </a: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院電</a:t>
            </a:r>
            <a:r>
              <a:rPr lang="en-US" altLang="zh-TW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defTabSz="914298" eaLnBrk="1" fontAlgn="auto" hangingPunct="1">
              <a:spcAft>
                <a:spcPts val="0"/>
              </a:spcAft>
              <a:buNone/>
              <a:defRPr/>
            </a:pPr>
            <a:r>
              <a:rPr lang="zh-TW" altLang="en-US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</a:t>
            </a:r>
            <a:r>
              <a:rPr lang="en-US" altLang="zh-TW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指在發文機關已發生效力報給平行或下級機關知悉、辦理之謂</a:t>
            </a:r>
            <a:r>
              <a:rPr lang="en-US" altLang="zh-TW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 defTabSz="914298" eaLnBrk="1" fontAlgn="auto" hangingPunct="1">
              <a:spcAft>
                <a:spcPts val="0"/>
              </a:spcAft>
              <a:buNone/>
              <a:defRPr/>
            </a:pPr>
            <a:endParaRPr lang="en-US" altLang="zh-TW" sz="28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28574" indent="-228574" defTabSz="914298" eaLnBrk="1" fontAlgn="auto" hangingPunct="1">
              <a:spcAft>
                <a:spcPts val="0"/>
              </a:spcAft>
              <a:defRPr/>
            </a:pP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請查照見復、請查照惠復</a:t>
            </a: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＝請平行機關或下級機關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辦理＋</a:t>
            </a: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並做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回復</a:t>
            </a:r>
            <a:endParaRPr lang="en-US" altLang="zh-TW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defTabSz="914298" eaLnBrk="1" fontAlgn="auto" hangingPunct="1">
              <a:spcAft>
                <a:spcPts val="0"/>
              </a:spcAft>
              <a:buNone/>
              <a:defRPr/>
            </a:pP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指發文機關請平行或下級機關辦理後並做回復之謂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 defTabSz="914298" eaLnBrk="1" fontAlgn="auto" hangingPunct="1">
              <a:spcAft>
                <a:spcPts val="0"/>
              </a:spcAft>
              <a:buNone/>
              <a:defRPr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</a:t>
            </a:r>
            <a:endParaRPr lang="en-US" altLang="zh-TW" sz="28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28574" indent="-228574" defTabSz="914298" eaLnBrk="1" fontAlgn="auto" hangingPunct="1">
              <a:spcAft>
                <a:spcPts val="0"/>
              </a:spcAft>
              <a:defRPr/>
            </a:pP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請轉行照辦</a:t>
            </a: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＝請平行機關或下級機關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函轉所屬＋比照辦理</a:t>
            </a:r>
            <a:endParaRPr lang="en-US" altLang="zh-TW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defTabSz="914298" eaLnBrk="1" fontAlgn="auto" hangingPunct="1">
              <a:spcAft>
                <a:spcPts val="0"/>
              </a:spcAft>
              <a:buNone/>
              <a:defRPr/>
            </a:pP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指發文機關請平行或下級機關函轉所屬比照辦理之謂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 defTabSz="914298" eaLnBrk="1" fontAlgn="auto" hangingPunct="1">
              <a:spcAft>
                <a:spcPts val="0"/>
              </a:spcAft>
              <a:buNone/>
              <a:defRPr/>
            </a:pPr>
            <a:endParaRPr lang="en-US" altLang="zh-TW" sz="28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28574" indent="-228574" defTabSz="914298" eaLnBrk="1" fontAlgn="auto" hangingPunct="1">
              <a:spcAft>
                <a:spcPts val="0"/>
              </a:spcAft>
              <a:defRPr/>
            </a:pP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 照 辦</a:t>
            </a: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＝請平行機關或下級機關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比照辦理</a:t>
            </a:r>
            <a:endParaRPr lang="en-US" altLang="zh-TW" sz="28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defTabSz="914298" eaLnBrk="1" fontAlgn="auto" hangingPunct="1">
              <a:spcAft>
                <a:spcPts val="0"/>
              </a:spcAft>
              <a:buNone/>
              <a:defRPr/>
            </a:pP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指發文機關請平行或下級機關比照辦理之謂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 defTabSz="914298" eaLnBrk="1" fontAlgn="auto" hangingPunct="1">
              <a:spcAft>
                <a:spcPts val="0"/>
              </a:spcAft>
              <a:buNone/>
              <a:defRPr/>
            </a:pPr>
            <a:endParaRPr lang="en-US" altLang="zh-TW" sz="28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defTabSz="914298" eaLnBrk="1" fontAlgn="auto" hangingPunct="1">
              <a:spcAft>
                <a:spcPts val="0"/>
              </a:spcAft>
              <a:buNone/>
              <a:defRPr/>
            </a:pPr>
            <a:endParaRPr lang="en-US" altLang="zh-TW" sz="28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defTabSz="914298" eaLnBrk="1" fontAlgn="auto" hangingPunct="1">
              <a:spcAft>
                <a:spcPts val="0"/>
              </a:spcAft>
              <a:buNone/>
              <a:defRPr/>
            </a:pPr>
            <a:endParaRPr lang="en-US" altLang="zh-TW" sz="28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28574" indent="-228574" defTabSz="914298" eaLnBrk="1" fontAlgn="auto" hangingPunct="1">
              <a:spcAft>
                <a:spcPts val="0"/>
              </a:spcAft>
              <a:defRPr/>
            </a:pPr>
            <a:endParaRPr lang="zh-TW" altLang="en-US" sz="2800" dirty="0"/>
          </a:p>
        </p:txBody>
      </p:sp>
      <p:sp>
        <p:nvSpPr>
          <p:cNvPr id="7" name="向下箭號 6"/>
          <p:cNvSpPr/>
          <p:nvPr/>
        </p:nvSpPr>
        <p:spPr>
          <a:xfrm>
            <a:off x="1023661" y="962517"/>
            <a:ext cx="135112" cy="3547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1" name="向下箭號 10"/>
          <p:cNvSpPr/>
          <p:nvPr/>
        </p:nvSpPr>
        <p:spPr>
          <a:xfrm>
            <a:off x="1840792" y="2509008"/>
            <a:ext cx="135112" cy="3547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2" name="向下箭號 11"/>
          <p:cNvSpPr/>
          <p:nvPr/>
        </p:nvSpPr>
        <p:spPr>
          <a:xfrm>
            <a:off x="1587960" y="960512"/>
            <a:ext cx="135112" cy="3547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631349" y="2905446"/>
            <a:ext cx="553998" cy="96563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回復</a:t>
            </a:r>
          </a:p>
        </p:txBody>
      </p:sp>
      <p:sp>
        <p:nvSpPr>
          <p:cNvPr id="15" name="向下箭號 14"/>
          <p:cNvSpPr/>
          <p:nvPr/>
        </p:nvSpPr>
        <p:spPr>
          <a:xfrm>
            <a:off x="956105" y="4063294"/>
            <a:ext cx="135112" cy="3547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6" name="向下箭號 15"/>
          <p:cNvSpPr/>
          <p:nvPr/>
        </p:nvSpPr>
        <p:spPr>
          <a:xfrm>
            <a:off x="1655516" y="4056490"/>
            <a:ext cx="135112" cy="3547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7" name="向下箭號 16"/>
          <p:cNvSpPr/>
          <p:nvPr/>
        </p:nvSpPr>
        <p:spPr>
          <a:xfrm>
            <a:off x="946168" y="5596880"/>
            <a:ext cx="135112" cy="3547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695245" y="5945024"/>
            <a:ext cx="553998" cy="8785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比照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1339933" y="4389419"/>
            <a:ext cx="738664" cy="74369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辦理</a:t>
            </a:r>
            <a:endParaRPr lang="en-US" altLang="zh-TW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比照</a:t>
            </a:r>
            <a:endParaRPr lang="en-US" altLang="zh-TW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1281841" y="5951604"/>
            <a:ext cx="553998" cy="8785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辦理</a:t>
            </a:r>
          </a:p>
        </p:txBody>
      </p:sp>
      <p:sp>
        <p:nvSpPr>
          <p:cNvPr id="22" name="向下箭號 21"/>
          <p:cNvSpPr/>
          <p:nvPr/>
        </p:nvSpPr>
        <p:spPr>
          <a:xfrm>
            <a:off x="1491284" y="5596880"/>
            <a:ext cx="135112" cy="3547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cxnSp>
        <p:nvCxnSpPr>
          <p:cNvPr id="4" name="直線接點 3"/>
          <p:cNvCxnSpPr/>
          <p:nvPr/>
        </p:nvCxnSpPr>
        <p:spPr>
          <a:xfrm flipV="1">
            <a:off x="-37125" y="1995123"/>
            <a:ext cx="12192000" cy="55179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 flipV="1">
            <a:off x="-37125" y="3546279"/>
            <a:ext cx="12192000" cy="55179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字方塊 1"/>
          <p:cNvSpPr txBox="1"/>
          <p:nvPr/>
        </p:nvSpPr>
        <p:spPr>
          <a:xfrm>
            <a:off x="1104879" y="1432683"/>
            <a:ext cx="387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1116960" y="4499549"/>
            <a:ext cx="387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1055478" y="6078623"/>
            <a:ext cx="387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154402" y="-148032"/>
            <a:ext cx="94010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平行文及下行文期望語用法釋義</a:t>
            </a:r>
          </a:p>
        </p:txBody>
      </p:sp>
      <p:cxnSp>
        <p:nvCxnSpPr>
          <p:cNvPr id="28" name="直線接點 27"/>
          <p:cNvCxnSpPr/>
          <p:nvPr/>
        </p:nvCxnSpPr>
        <p:spPr>
          <a:xfrm flipV="1">
            <a:off x="0" y="511598"/>
            <a:ext cx="12192000" cy="55179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 flipV="1">
            <a:off x="4059" y="6664042"/>
            <a:ext cx="12192000" cy="55179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字方塊 29"/>
          <p:cNvSpPr txBox="1"/>
          <p:nvPr/>
        </p:nvSpPr>
        <p:spPr>
          <a:xfrm>
            <a:off x="785935" y="1315553"/>
            <a:ext cx="553998" cy="8785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查明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1388445" y="1336349"/>
            <a:ext cx="553998" cy="8785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知照</a:t>
            </a:r>
          </a:p>
        </p:txBody>
      </p:sp>
      <p:sp>
        <p:nvSpPr>
          <p:cNvPr id="33" name="向下箭號 32"/>
          <p:cNvSpPr/>
          <p:nvPr/>
        </p:nvSpPr>
        <p:spPr>
          <a:xfrm>
            <a:off x="1496237" y="2500241"/>
            <a:ext cx="135112" cy="3547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501852" y="2839388"/>
            <a:ext cx="1773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看到</a:t>
            </a:r>
            <a:r>
              <a:rPr lang="en-US" altLang="zh-TW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動</a:t>
            </a:r>
            <a:r>
              <a:rPr lang="en-US" altLang="zh-TW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擬、據</a:t>
            </a:r>
            <a:r>
              <a:rPr lang="en-US" altLang="zh-TW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副</a:t>
            </a:r>
            <a:r>
              <a:rPr lang="en-US" altLang="zh-TW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576836" y="4384981"/>
            <a:ext cx="738664" cy="75256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所屬</a:t>
            </a:r>
            <a:endParaRPr lang="en-US" altLang="zh-TW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函轉</a:t>
            </a:r>
            <a:endParaRPr lang="en-US" altLang="zh-TW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37" name="直線接點 36"/>
          <p:cNvCxnSpPr/>
          <p:nvPr/>
        </p:nvCxnSpPr>
        <p:spPr>
          <a:xfrm flipV="1">
            <a:off x="-4058" y="4986637"/>
            <a:ext cx="12192000" cy="55179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8355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標題 1"/>
          <p:cNvSpPr>
            <a:spLocks noGrp="1"/>
          </p:cNvSpPr>
          <p:nvPr>
            <p:ph type="title"/>
          </p:nvPr>
        </p:nvSpPr>
        <p:spPr>
          <a:xfrm>
            <a:off x="745703" y="0"/>
            <a:ext cx="10907773" cy="616993"/>
          </a:xfrm>
        </p:spPr>
        <p:txBody>
          <a:bodyPr/>
          <a:lstStyle/>
          <a:p>
            <a:r>
              <a:rPr lang="zh-TW" altLang="en-US" sz="419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公文行文系統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616995"/>
            <a:ext cx="12192000" cy="6241006"/>
          </a:xfrm>
        </p:spPr>
        <p:txBody>
          <a:bodyPr/>
          <a:lstStyle/>
          <a:p>
            <a:pPr marL="342913" indent="-342913">
              <a:lnSpc>
                <a:spcPts val="2700"/>
              </a:lnSpc>
              <a:defRPr/>
            </a:pP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上行文</a:t>
            </a:r>
            <a:r>
              <a:rPr lang="en-US" altLang="zh-TW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指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有隸屬</a:t>
            </a: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關係之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下級</a:t>
            </a: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機關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對其上級</a:t>
            </a: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機關</a:t>
            </a:r>
            <a:r>
              <a:rPr lang="zh-TW" altLang="en-US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所使用之公文書，</a:t>
            </a:r>
            <a:endParaRPr lang="en-US" altLang="zh-TW" sz="28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2700"/>
              </a:lnSpc>
              <a:buNone/>
              <a:defRPr/>
            </a:pPr>
            <a:r>
              <a:rPr lang="en-US" altLang="zh-TW" sz="2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國立羅東高級中學</a:t>
            </a:r>
            <a:r>
              <a:rPr lang="zh-TW" altLang="en-US" sz="2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行文</a:t>
            </a:r>
            <a:r>
              <a:rPr lang="zh-TW" altLang="en-US" sz="2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教育部、教育部國民及學前教育署</a:t>
            </a:r>
            <a:endParaRPr lang="en-US" altLang="zh-TW" sz="26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2700"/>
              </a:lnSpc>
              <a:buNone/>
              <a:defRPr/>
            </a:pPr>
            <a:r>
              <a:rPr lang="zh-TW" altLang="en-US" sz="2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稱謂語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</a:t>
            </a: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鈞</a:t>
            </a: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」；附送語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</a:t>
            </a: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檢陳</a:t>
            </a: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」；期望語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</a:t>
            </a: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請鑒核</a:t>
            </a: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」、「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請鑒察</a:t>
            </a: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</a:p>
          <a:p>
            <a:pPr marL="342913" indent="-342913">
              <a:lnSpc>
                <a:spcPts val="2700"/>
              </a:lnSpc>
              <a:defRPr/>
            </a:pP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平行文</a:t>
            </a:r>
            <a:r>
              <a:rPr lang="en-US" altLang="zh-TW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指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無隸屬</a:t>
            </a: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關係之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同級</a:t>
            </a: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機關及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不相隸屬</a:t>
            </a: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機關</a:t>
            </a:r>
            <a:r>
              <a:rPr lang="zh-TW" altLang="en-US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相互往來之公文書</a:t>
            </a:r>
            <a:endParaRPr lang="en-US" altLang="zh-TW" sz="28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lnSpc>
                <a:spcPts val="2700"/>
              </a:lnSpc>
              <a:buNone/>
              <a:defRPr/>
            </a:pPr>
            <a:r>
              <a:rPr lang="zh-TW" altLang="en-US" sz="2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國立羅東高級中學</a:t>
            </a:r>
            <a:r>
              <a:rPr lang="zh-TW" altLang="en-US" sz="2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行文</a:t>
            </a:r>
            <a:r>
              <a:rPr lang="zh-TW" altLang="en-US" sz="2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教育部、教育部國民及學前教育署以外之行政院所屬各部</a:t>
            </a:r>
            <a:endParaRPr lang="en-US" altLang="zh-TW" sz="26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lnSpc>
                <a:spcPts val="2700"/>
              </a:lnSpc>
              <a:buNone/>
              <a:defRPr/>
            </a:pPr>
            <a:r>
              <a:rPr lang="zh-TW" altLang="en-US" sz="2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會行總處署；各直轄市、縣</a:t>
            </a:r>
            <a:r>
              <a:rPr lang="en-US" altLang="zh-TW" sz="2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市</a:t>
            </a:r>
            <a:r>
              <a:rPr lang="en-US" altLang="zh-TW" sz="2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政府；各公私立學校及自然人</a:t>
            </a:r>
          </a:p>
          <a:p>
            <a:pPr marL="0" indent="0">
              <a:lnSpc>
                <a:spcPts val="2700"/>
              </a:lnSpc>
              <a:buNone/>
              <a:defRPr/>
            </a:pPr>
            <a:r>
              <a:rPr lang="zh-TW" altLang="en-US" sz="2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稱謂語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</a:t>
            </a: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貴</a:t>
            </a: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」「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臺端</a:t>
            </a: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 ；附送語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</a:t>
            </a: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檢送</a:t>
            </a: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」；期望語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</a:t>
            </a: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請查照</a:t>
            </a: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</a:p>
          <a:p>
            <a:pPr marL="342913" indent="-342913">
              <a:lnSpc>
                <a:spcPts val="2700"/>
              </a:lnSpc>
              <a:defRPr/>
            </a:pP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下行文</a:t>
            </a:r>
            <a:r>
              <a:rPr lang="en-US" altLang="zh-TW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指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有隸屬</a:t>
            </a:r>
            <a:r>
              <a:rPr lang="zh-TW" altLang="en-US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關係之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上級</a:t>
            </a: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機關對其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下級</a:t>
            </a: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機關</a:t>
            </a:r>
            <a:r>
              <a:rPr lang="zh-TW" altLang="en-US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所使用之公文書，</a:t>
            </a:r>
            <a:endParaRPr lang="en-US" altLang="zh-TW" sz="28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2700"/>
              </a:lnSpc>
              <a:buNone/>
              <a:defRPr/>
            </a:pPr>
            <a:r>
              <a:rPr lang="zh-TW" altLang="en-US" sz="2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國立羅東高級中學</a:t>
            </a:r>
            <a:r>
              <a:rPr lang="zh-TW" altLang="en-US" sz="2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行文</a:t>
            </a:r>
            <a:r>
              <a:rPr lang="zh-TW" altLang="en-US" sz="2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所屬各處、室、館、部、科及員工</a:t>
            </a:r>
            <a:endParaRPr lang="en-US" altLang="zh-TW" sz="26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2700"/>
              </a:lnSpc>
              <a:buNone/>
              <a:defRPr/>
            </a:pPr>
            <a:r>
              <a:rPr lang="zh-TW" altLang="en-US" sz="2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稱謂語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</a:t>
            </a:r>
            <a:r>
              <a:rPr lang="zh-TW" altLang="en-US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貴</a:t>
            </a:r>
            <a:r>
              <a:rPr lang="zh-TW" altLang="en-US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臺端</a:t>
            </a: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 </a:t>
            </a:r>
            <a:r>
              <a:rPr lang="zh-TW" altLang="en-US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附送語</a:t>
            </a:r>
            <a:r>
              <a:rPr lang="zh-TW" altLang="en-US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用「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檢送</a:t>
            </a:r>
            <a:r>
              <a:rPr lang="zh-TW" altLang="en-US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」；</a:t>
            </a: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期望語</a:t>
            </a:r>
            <a:r>
              <a:rPr lang="zh-TW" altLang="en-US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用「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請查照</a:t>
            </a:r>
            <a:r>
              <a:rPr lang="zh-TW" altLang="en-US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</a:p>
          <a:p>
            <a:pPr marL="342913" indent="-342913">
              <a:lnSpc>
                <a:spcPts val="2700"/>
              </a:lnSpc>
              <a:defRPr/>
            </a:pP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斜行文</a:t>
            </a:r>
            <a:r>
              <a:rPr lang="en-US" altLang="zh-TW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指</a:t>
            </a: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無隸屬關係機關且不同級機關</a:t>
            </a:r>
            <a:r>
              <a:rPr lang="zh-TW" altLang="en-US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間行文時使用，</a:t>
            </a:r>
          </a:p>
          <a:p>
            <a:pPr marL="0" indent="0">
              <a:lnSpc>
                <a:spcPts val="2700"/>
              </a:lnSpc>
              <a:buNone/>
              <a:defRPr/>
            </a:pPr>
            <a:r>
              <a:rPr lang="zh-TW" altLang="en-US" sz="2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國立羅東高級中學</a:t>
            </a:r>
            <a:r>
              <a:rPr lang="zh-TW" altLang="en-US" sz="2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行文</a:t>
            </a:r>
            <a:r>
              <a:rPr lang="zh-TW" altLang="en-US" sz="2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立法院、司法院、考試院、監察院及其所屬各部會</a:t>
            </a:r>
            <a:endParaRPr lang="en-US" altLang="zh-TW" sz="26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2700"/>
              </a:lnSpc>
              <a:buNone/>
              <a:defRPr/>
            </a:pPr>
            <a:r>
              <a:rPr lang="en-US" altLang="zh-TW" sz="2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稱謂語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</a:t>
            </a:r>
            <a:r>
              <a:rPr lang="zh-TW" altLang="en-US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</a:t>
            </a:r>
            <a:r>
              <a:rPr lang="zh-TW" altLang="en-US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」；</a:t>
            </a: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附送語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</a:t>
            </a:r>
            <a:r>
              <a:rPr lang="zh-TW" altLang="en-US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檢送</a:t>
            </a:r>
            <a:r>
              <a:rPr lang="zh-TW" altLang="en-US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」；</a:t>
            </a: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期望語</a:t>
            </a:r>
            <a:r>
              <a:rPr lang="zh-TW" altLang="en-US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用「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請查照</a:t>
            </a:r>
            <a:r>
              <a:rPr lang="zh-TW" altLang="en-US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</a:p>
          <a:p>
            <a:pPr marL="342913" indent="-342913">
              <a:lnSpc>
                <a:spcPts val="2700"/>
              </a:lnSpc>
              <a:defRPr/>
            </a:pPr>
            <a:endParaRPr lang="zh-TW" altLang="en-US" sz="2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2700"/>
              </a:lnSpc>
              <a:buNone/>
              <a:defRPr/>
            </a:pPr>
            <a:endParaRPr lang="en-US" altLang="zh-TW" sz="2600" dirty="0"/>
          </a:p>
          <a:p>
            <a:pPr>
              <a:lnSpc>
                <a:spcPts val="2700"/>
              </a:lnSpc>
              <a:defRPr/>
            </a:pPr>
            <a:endParaRPr lang="zh-TW" altLang="en-US" sz="2600" dirty="0"/>
          </a:p>
        </p:txBody>
      </p:sp>
    </p:spTree>
    <p:extLst>
      <p:ext uri="{BB962C8B-B14F-4D97-AF65-F5344CB8AC3E}">
        <p14:creationId xmlns:p14="http://schemas.microsoft.com/office/powerpoint/2010/main" val="30563868"/>
      </p:ext>
    </p:extLst>
  </p:cSld>
  <p:clrMapOvr>
    <a:masterClrMapping/>
  </p:clrMapOvr>
</p:sld>
</file>

<file path=ppt/theme/_rels/them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7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基礎">
  <a:themeElements>
    <a:clrScheme name="暖調藍色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基礎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基礎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1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12.xml><?xml version="1.0" encoding="utf-8"?>
<a:theme xmlns:a="http://schemas.openxmlformats.org/drawingml/2006/main" name="1_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13.xml><?xml version="1.0" encoding="utf-8"?>
<a:theme xmlns:a="http://schemas.openxmlformats.org/drawingml/2006/main" name="61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65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4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3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4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切割線">
  <a:themeElements>
    <a:clrScheme name="切割線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切割線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切割線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8.xml><?xml version="1.0" encoding="utf-8"?>
<a:theme xmlns:a="http://schemas.openxmlformats.org/drawingml/2006/main" name="23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a:style>
    </a:spDef>
  </a:objectDefaults>
  <a:extraClrSchemeLst/>
</a:theme>
</file>

<file path=ppt/theme/theme9.xml><?xml version="1.0" encoding="utf-8"?>
<a:theme xmlns:a="http://schemas.openxmlformats.org/drawingml/2006/main" name="機器人">
  <a:themeElements>
    <a:clrScheme name="機器人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機器人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機器人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30906</TotalTime>
  <Words>21325</Words>
  <Application>Microsoft Office PowerPoint</Application>
  <PresentationFormat>寬螢幕</PresentationFormat>
  <Paragraphs>1970</Paragraphs>
  <Slides>76</Slides>
  <Notes>32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14</vt:i4>
      </vt:variant>
      <vt:variant>
        <vt:lpstr>投影片標題</vt:lpstr>
      </vt:variant>
      <vt:variant>
        <vt:i4>76</vt:i4>
      </vt:variant>
    </vt:vector>
  </HeadingPairs>
  <TitlesOfParts>
    <vt:vector size="102" baseType="lpstr">
      <vt:lpstr>新細明體</vt:lpstr>
      <vt:lpstr>標楷體</vt:lpstr>
      <vt:lpstr>Arial</vt:lpstr>
      <vt:lpstr>Calibri</vt:lpstr>
      <vt:lpstr>Calibri Light</vt:lpstr>
      <vt:lpstr>Century Gothic</vt:lpstr>
      <vt:lpstr>Corbel</vt:lpstr>
      <vt:lpstr>Garamond</vt:lpstr>
      <vt:lpstr>Tahoma</vt:lpstr>
      <vt:lpstr>Times New Roman</vt:lpstr>
      <vt:lpstr>Trebuchet MS</vt:lpstr>
      <vt:lpstr>Wingdings 3</vt:lpstr>
      <vt:lpstr>7_Office 佈景主題</vt:lpstr>
      <vt:lpstr>10_Office 佈景主題</vt:lpstr>
      <vt:lpstr>14_Office 佈景主題</vt:lpstr>
      <vt:lpstr>13_Office 佈景主題</vt:lpstr>
      <vt:lpstr>21_Office 佈景主題</vt:lpstr>
      <vt:lpstr>54_Office 佈景主題</vt:lpstr>
      <vt:lpstr>1_切割線</vt:lpstr>
      <vt:lpstr>23_Office 佈景主題</vt:lpstr>
      <vt:lpstr>機器人</vt:lpstr>
      <vt:lpstr>基礎</vt:lpstr>
      <vt:lpstr>有機</vt:lpstr>
      <vt:lpstr>1_多面向</vt:lpstr>
      <vt:lpstr>61_Office 佈景主題</vt:lpstr>
      <vt:lpstr>65_Office 佈景主題</vt:lpstr>
      <vt:lpstr>國立羅東高級中學</vt:lpstr>
      <vt:lpstr>公文寫作技巧及實務案例解析課程大綱</vt:lpstr>
      <vt:lpstr> </vt:lpstr>
      <vt:lpstr>PowerPoint 簡報</vt:lpstr>
      <vt:lpstr>公文主旨段起首語寫作方法</vt:lpstr>
      <vt:lpstr>公文主旨段期望語寫作方法</vt:lpstr>
      <vt:lpstr>PowerPoint 簡報</vt:lpstr>
      <vt:lpstr>PowerPoint 簡報</vt:lpstr>
      <vt:lpstr>公文行文系統</vt:lpstr>
      <vt:lpstr>函三大敬語座標圖</vt:lpstr>
      <vt:lpstr>PowerPoint 簡報</vt:lpstr>
      <vt:lpstr>簽之概念</vt:lpstr>
      <vt:lpstr>簽之格式</vt:lpstr>
      <vt:lpstr>簽之內容結構</vt:lpstr>
      <vt:lpstr>簽之期望語寫作解析 </vt:lpstr>
      <vt:lpstr> 簽製作範例—獎懲案 </vt:lpstr>
      <vt:lpstr>簽製作範例—辦理活動案</vt:lpstr>
      <vt:lpstr>簽製作範例—計畫申請案</vt:lpstr>
      <vt:lpstr> </vt:lpstr>
      <vt:lpstr> 公文寫作之五把鑰匙(五大素養) </vt:lpstr>
      <vt:lpstr>公文用語－稱謂語（一）</vt:lpstr>
      <vt:lpstr>公文用語－稱謂語（二）</vt:lpstr>
      <vt:lpstr>公文用語－稱謂語（三）</vt:lpstr>
      <vt:lpstr>公文用語－引據﹙述、敘﹚語（一）</vt:lpstr>
      <vt:lpstr>公文用語－引據﹙述、敘﹚語（二）</vt:lpstr>
      <vt:lpstr>公文用語－經辦語</vt:lpstr>
      <vt:lpstr>公文用語－按語、論斷語</vt:lpstr>
      <vt:lpstr>公文用語－准駁語</vt:lpstr>
      <vt:lpstr>公文用語－抄送語</vt:lpstr>
      <vt:lpstr>公文用語－結束語</vt:lpstr>
      <vt:lpstr>法律統一用字表 (中華民國62年3月13日立法院（第１屆）第51會第5次會議及第78會期第17次會議認可) </vt:lpstr>
      <vt:lpstr>法律統一用字表 (中華民國62年3月13日立法院（第１屆）第51會第5次會議及第78會期第17次會議認可) </vt:lpstr>
      <vt:lpstr>法律統一用字表 (中華民國62年3月13日立法院（第１屆）第51會第5次會議及第78會期第17次會議認可) </vt:lpstr>
      <vt:lpstr>法律統一用字表 (中華民國62年3月13日立法院（第１屆）第51會第5次會議及第78會期第17次會議認可) </vt:lpstr>
      <vt:lpstr>法律統一用字表 (中華民國62年3月13日立法院（第１屆）第51會第5次會議及第78會期第17次會議認可) </vt:lpstr>
      <vt:lpstr>法律統一用語表 (中華民國62年3月13日立法院（第１屆）第51會第5次會議認可) </vt:lpstr>
      <vt:lpstr>法律統一用語表 (中華民國62年3月13日立法院（第１屆）第51會第5次會議認可) </vt:lpstr>
      <vt:lpstr> 常見公文疑義文詞用字表 </vt:lpstr>
      <vt:lpstr> 常見公文疑義文詞用字表 </vt:lpstr>
      <vt:lpstr>公文慣用語詞 (立法慣用語詞－76年8月1日立法院（76）台處議字第1848號函頒)</vt:lpstr>
      <vt:lpstr>公文慣用語詞 (立法慣用語詞－76年8月1日立法院（76）台處議字第1848號函頒)</vt:lpstr>
      <vt:lpstr>公文書橫式書寫數字使用原則 （行政院93年9月17日院臺秘字第0930089122號函頒） </vt:lpstr>
      <vt:lpstr>公文書橫式書寫數字使用原則 （行政院93年9月17日院臺秘字第0930089122號函頒） </vt:lpstr>
      <vt:lpstr>公文書橫式書寫數字使用原則  （行政院93年9月17日院臺秘字第0930089122號函頒）  </vt:lpstr>
      <vt:lpstr>公文書橫式書寫數字使用原則 （行政院93年9月17日院臺秘字第0930089122號函頒） </vt:lpstr>
      <vt:lpstr>公文書橫式書寫數字使用原則 （行政院93年9月17日院臺秘字第0930089122號函頒） </vt:lpstr>
      <vt:lpstr>公文書橫式書寫數字使用原則 （行政院93年9月17日院臺秘字第0930089122號函頒） </vt:lpstr>
      <vt:lpstr>PowerPoint 簡報</vt:lpstr>
      <vt:lpstr>公文用語用字重要口訣</vt:lpstr>
      <vt:lpstr> </vt:lpstr>
      <vt:lpstr>公文寫作常見錯誤之用語用字</vt:lpstr>
      <vt:lpstr>公文寫作常見錯誤之用語用字</vt:lpstr>
      <vt:lpstr>公文寫作常見錯誤之用語用字</vt:lpstr>
      <vt:lpstr>公文寫作常見錯誤之用語用字</vt:lpstr>
      <vt:lpstr>公文寫作常見錯誤之用語用字</vt:lpstr>
      <vt:lpstr>公文寫作常見錯誤之用語用字</vt:lpstr>
      <vt:lpstr>公文寫作常見錯誤之用語用字</vt:lpstr>
      <vt:lpstr>公文寫作常見錯誤之用語用字</vt:lpstr>
      <vt:lpstr>有關公文撰寫附件製作說明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內 簽 文 件 提 醒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國家運輸安全調查委員會</dc:title>
  <dc:creator>user</dc:creator>
  <cp:lastModifiedBy>妘 郭</cp:lastModifiedBy>
  <cp:revision>2133</cp:revision>
  <dcterms:created xsi:type="dcterms:W3CDTF">2019-12-09T00:47:09Z</dcterms:created>
  <dcterms:modified xsi:type="dcterms:W3CDTF">2025-01-03T09:04:48Z</dcterms:modified>
</cp:coreProperties>
</file>